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oppins Bold" charset="1" panose="00000800000000000000"/>
      <p:regular r:id="rId22"/>
    </p:embeddedFont>
    <p:embeddedFont>
      <p:font typeface="Source Serif Pro" charset="1" panose="02040603050405020204"/>
      <p:regular r:id="rId23"/>
    </p:embeddedFont>
    <p:embeddedFont>
      <p:font typeface="Source Serif Pro Bold" charset="1" panose="02040803050405020204"/>
      <p:regular r:id="rId24"/>
    </p:embeddedFont>
    <p:embeddedFont>
      <p:font typeface="Poppins" charset="1" panose="00000500000000000000"/>
      <p:regular r:id="rId25"/>
    </p:embeddedFont>
    <p:embeddedFont>
      <p:font typeface="Canva Sans Bold" charset="1" panose="020B0803030501040103"/>
      <p:regular r:id="rId26"/>
    </p:embeddedFont>
    <p:embeddedFont>
      <p:font typeface="Canva Sans" charset="1" panose="020B0503030501040103"/>
      <p:regular r:id="rId27"/>
    </p:embeddedFont>
    <p:embeddedFont>
      <p:font typeface="Poppins Ultra-Bold" charset="1" panose="000009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jpe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60.png" Type="http://schemas.openxmlformats.org/officeDocument/2006/relationships/image"/><Relationship Id="rId14" Target="../media/image61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jpeg" Type="http://schemas.openxmlformats.org/officeDocument/2006/relationships/image"/><Relationship Id="rId5" Target="../media/VAGjixmtj7A.mp4" Type="http://schemas.openxmlformats.org/officeDocument/2006/relationships/video"/><Relationship Id="rId6" Target="../media/VAGjixmtj7A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602" y="1028700"/>
            <a:ext cx="8534954" cy="10306605"/>
            <a:chOff x="0" y="0"/>
            <a:chExt cx="11379938" cy="13742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79938" cy="11379938"/>
            </a:xfrm>
            <a:custGeom>
              <a:avLst/>
              <a:gdLst/>
              <a:ahLst/>
              <a:cxnLst/>
              <a:rect r="r" b="b" t="t" l="l"/>
              <a:pathLst>
                <a:path h="11379938" w="11379938">
                  <a:moveTo>
                    <a:pt x="0" y="0"/>
                  </a:moveTo>
                  <a:lnTo>
                    <a:pt x="11379938" y="0"/>
                  </a:lnTo>
                  <a:lnTo>
                    <a:pt x="11379938" y="11379938"/>
                  </a:lnTo>
                  <a:lnTo>
                    <a:pt x="0" y="11379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1174771" y="1667480"/>
              <a:ext cx="8098618" cy="8098618"/>
              <a:chOff x="0" y="0"/>
              <a:chExt cx="837653" cy="83765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37653" cy="837653"/>
              </a:xfrm>
              <a:custGeom>
                <a:avLst/>
                <a:gdLst/>
                <a:ahLst/>
                <a:cxnLst/>
                <a:rect r="r" b="b" t="t" l="l"/>
                <a:pathLst>
                  <a:path h="837653" w="837653">
                    <a:moveTo>
                      <a:pt x="418826" y="0"/>
                    </a:moveTo>
                    <a:cubicBezTo>
                      <a:pt x="187515" y="0"/>
                      <a:pt x="0" y="187515"/>
                      <a:pt x="0" y="418826"/>
                    </a:cubicBezTo>
                    <a:cubicBezTo>
                      <a:pt x="0" y="650138"/>
                      <a:pt x="187515" y="837653"/>
                      <a:pt x="418826" y="837653"/>
                    </a:cubicBezTo>
                    <a:cubicBezTo>
                      <a:pt x="650138" y="837653"/>
                      <a:pt x="837653" y="650138"/>
                      <a:pt x="837653" y="418826"/>
                    </a:cubicBezTo>
                    <a:cubicBezTo>
                      <a:pt x="837653" y="187515"/>
                      <a:pt x="650138" y="0"/>
                      <a:pt x="418826" y="0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8530" y="21380"/>
                <a:ext cx="680593" cy="737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349540" y="1866987"/>
              <a:ext cx="7749080" cy="7749080"/>
            </a:xfrm>
            <a:custGeom>
              <a:avLst/>
              <a:gdLst/>
              <a:ahLst/>
              <a:cxnLst/>
              <a:rect r="r" b="b" t="t" l="l"/>
              <a:pathLst>
                <a:path h="7749080" w="7749080">
                  <a:moveTo>
                    <a:pt x="0" y="0"/>
                  </a:moveTo>
                  <a:lnTo>
                    <a:pt x="7749080" y="0"/>
                  </a:lnTo>
                  <a:lnTo>
                    <a:pt x="7749080" y="7749080"/>
                  </a:lnTo>
                  <a:lnTo>
                    <a:pt x="0" y="7749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5224080" y="471640"/>
              <a:ext cx="5218329" cy="10436658"/>
            </a:xfrm>
            <a:custGeom>
              <a:avLst/>
              <a:gdLst/>
              <a:ahLst/>
              <a:cxnLst/>
              <a:rect r="r" b="b" t="t" l="l"/>
              <a:pathLst>
                <a:path h="10436658" w="5218329">
                  <a:moveTo>
                    <a:pt x="0" y="0"/>
                  </a:moveTo>
                  <a:lnTo>
                    <a:pt x="5218329" y="0"/>
                  </a:lnTo>
                  <a:lnTo>
                    <a:pt x="5218329" y="10436658"/>
                  </a:lnTo>
                  <a:lnTo>
                    <a:pt x="0" y="10436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311116" y="2658560"/>
              <a:ext cx="6116484" cy="6116460"/>
              <a:chOff x="0" y="0"/>
              <a:chExt cx="6350000" cy="634997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-5400000">
              <a:off x="-2140933" y="4799493"/>
              <a:ext cx="6062819" cy="1780953"/>
            </a:xfrm>
            <a:custGeom>
              <a:avLst/>
              <a:gdLst/>
              <a:ahLst/>
              <a:cxnLst/>
              <a:rect r="r" b="b" t="t" l="l"/>
              <a:pathLst>
                <a:path h="1780953" w="6062819">
                  <a:moveTo>
                    <a:pt x="0" y="0"/>
                  </a:moveTo>
                  <a:lnTo>
                    <a:pt x="6062819" y="0"/>
                  </a:lnTo>
                  <a:lnTo>
                    <a:pt x="6062819" y="1780953"/>
                  </a:lnTo>
                  <a:lnTo>
                    <a:pt x="0" y="1780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1548878" y="2375111"/>
              <a:ext cx="513256" cy="513256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480290" y="8437930"/>
              <a:ext cx="513256" cy="513256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23343" y="10377813"/>
              <a:ext cx="3364327" cy="3364327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12711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2165838" y="96526"/>
              <a:ext cx="1410353" cy="1410353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12711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0">
            <a:off x="6832214" y="327878"/>
            <a:ext cx="11455786" cy="8084603"/>
            <a:chOff x="0" y="0"/>
            <a:chExt cx="15274381" cy="1077947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274381" cy="3258530"/>
            </a:xfrm>
            <a:custGeom>
              <a:avLst/>
              <a:gdLst/>
              <a:ahLst/>
              <a:cxnLst/>
              <a:rect r="r" b="b" t="t" l="l"/>
              <a:pathLst>
                <a:path h="3258530" w="15274381">
                  <a:moveTo>
                    <a:pt x="0" y="0"/>
                  </a:moveTo>
                  <a:lnTo>
                    <a:pt x="15274381" y="0"/>
                  </a:lnTo>
                  <a:lnTo>
                    <a:pt x="15274381" y="3258530"/>
                  </a:lnTo>
                  <a:lnTo>
                    <a:pt x="0" y="3258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683" r="0" b="-683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160611" y="3614130"/>
              <a:ext cx="775935" cy="775935"/>
            </a:xfrm>
            <a:custGeom>
              <a:avLst/>
              <a:gdLst/>
              <a:ahLst/>
              <a:cxnLst/>
              <a:rect r="r" b="b" t="t" l="l"/>
              <a:pathLst>
                <a:path h="775935" w="775935">
                  <a:moveTo>
                    <a:pt x="0" y="0"/>
                  </a:moveTo>
                  <a:lnTo>
                    <a:pt x="775935" y="0"/>
                  </a:lnTo>
                  <a:lnTo>
                    <a:pt x="775935" y="775934"/>
                  </a:lnTo>
                  <a:lnTo>
                    <a:pt x="0" y="775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952085" y="3471255"/>
              <a:ext cx="12880791" cy="2810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39"/>
                </a:lnSpc>
              </a:pPr>
              <a:r>
                <a:rPr lang="en-US" sz="3999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Topic: Enhancing Construction Site Safety Using Detection Models</a:t>
              </a:r>
            </a:p>
            <a:p>
              <a:pPr algn="ctr">
                <a:lnSpc>
                  <a:spcPts val="4799"/>
                </a:lnSpc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4290771" y="6960580"/>
              <a:ext cx="9612011" cy="3818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Team Details :</a:t>
              </a:r>
            </a:p>
            <a:p>
              <a:pPr algn="just" marL="712465" indent="-356233" lvl="1">
                <a:lnSpc>
                  <a:spcPts val="4619"/>
                </a:lnSpc>
                <a:buAutoNum type="arabicPeriod" startAt="1"/>
              </a:pPr>
              <a:r>
                <a:rPr lang="en-US" sz="32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Pratiksha Deshmukh (282004)</a:t>
              </a:r>
            </a:p>
            <a:p>
              <a:pPr algn="just" marL="712465" indent="-356233" lvl="1">
                <a:lnSpc>
                  <a:spcPts val="4619"/>
                </a:lnSpc>
                <a:buAutoNum type="arabicPeriod" startAt="1"/>
              </a:pPr>
              <a:r>
                <a:rPr lang="en-US" sz="32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Kaustubh Warme (282009)</a:t>
              </a:r>
            </a:p>
            <a:p>
              <a:pPr algn="just" marL="712465" indent="-356233" lvl="1">
                <a:lnSpc>
                  <a:spcPts val="4619"/>
                </a:lnSpc>
                <a:buAutoNum type="arabicPeriod" startAt="1"/>
              </a:pPr>
              <a:r>
                <a:rPr lang="en-US" sz="32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Chandrakant Thakare (282014)</a:t>
              </a:r>
            </a:p>
            <a:p>
              <a:pPr algn="just" marL="712465" indent="-356233" lvl="1">
                <a:lnSpc>
                  <a:spcPts val="4619"/>
                </a:lnSpc>
                <a:buAutoNum type="arabicPeriod" startAt="1"/>
              </a:pPr>
              <a:r>
                <a:rPr lang="en-US" sz="32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Shubhankar Jakate (282019)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4290771" y="6074754"/>
              <a:ext cx="3308416" cy="644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Group Id:  B16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682900" y="8872236"/>
            <a:ext cx="9837053" cy="1108904"/>
            <a:chOff x="0" y="0"/>
            <a:chExt cx="13116071" cy="147853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116071" cy="1478539"/>
            </a:xfrm>
            <a:custGeom>
              <a:avLst/>
              <a:gdLst/>
              <a:ahLst/>
              <a:cxnLst/>
              <a:rect r="r" b="b" t="t" l="l"/>
              <a:pathLst>
                <a:path h="1478539" w="13116071">
                  <a:moveTo>
                    <a:pt x="0" y="0"/>
                  </a:moveTo>
                  <a:lnTo>
                    <a:pt x="13116071" y="0"/>
                  </a:lnTo>
                  <a:lnTo>
                    <a:pt x="13116071" y="1478539"/>
                  </a:lnTo>
                  <a:lnTo>
                    <a:pt x="0" y="1478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489857" y="361444"/>
              <a:ext cx="12136358" cy="72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88"/>
                </a:lnSpc>
              </a:pPr>
              <a:r>
                <a:rPr lang="en-US" b="true" sz="349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Guided by: Dr. Anuradha Yenkikar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0852" y="241894"/>
            <a:ext cx="1832984" cy="2062429"/>
          </a:xfrm>
          <a:custGeom>
            <a:avLst/>
            <a:gdLst/>
            <a:ahLst/>
            <a:cxnLst/>
            <a:rect r="r" b="b" t="t" l="l"/>
            <a:pathLst>
              <a:path h="2062429" w="1832984">
                <a:moveTo>
                  <a:pt x="0" y="0"/>
                </a:moveTo>
                <a:lnTo>
                  <a:pt x="1832984" y="0"/>
                </a:lnTo>
                <a:lnTo>
                  <a:pt x="1832984" y="2062429"/>
                </a:lnTo>
                <a:lnTo>
                  <a:pt x="0" y="2062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0463" y="1028700"/>
            <a:ext cx="15159036" cy="2896274"/>
            <a:chOff x="0" y="0"/>
            <a:chExt cx="20212048" cy="386169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38195" cy="2338195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A711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951271" y="105569"/>
              <a:ext cx="14719135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599" b="true">
                  <a:solidFill>
                    <a:srgbClr val="D6801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Training Details:</a:t>
              </a:r>
            </a:p>
            <a:p>
              <a:pPr algn="l">
                <a:lnSpc>
                  <a:spcPts val="311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951271" y="1027091"/>
              <a:ext cx="17260777" cy="2834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20824" indent="-260412" lvl="1">
                <a:lnSpc>
                  <a:spcPts val="3377"/>
                </a:lnSpc>
                <a:buFont typeface="Arial"/>
                <a:buChar char="•"/>
              </a:pPr>
              <a:r>
                <a:rPr lang="en-US" sz="241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Model: YOLOv8n (nano) – lightweight, pretrained on COCO, fine-tuned on custom dataset.</a:t>
              </a:r>
            </a:p>
            <a:p>
              <a:pPr algn="l" marL="520824" indent="-260412" lvl="1">
                <a:lnSpc>
                  <a:spcPts val="3377"/>
                </a:lnSpc>
                <a:buFont typeface="Arial"/>
                <a:buChar char="•"/>
              </a:pPr>
              <a:r>
                <a:rPr lang="en-US" sz="241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Hyperparameters: Epochs: 10, Batch Size: 32, Image Size: 640x640, Optimizer: SGD.</a:t>
              </a:r>
            </a:p>
            <a:p>
              <a:pPr algn="l" marL="520824" indent="-260412" lvl="1">
                <a:lnSpc>
                  <a:spcPts val="337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1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Output: Best weights saved to Google Drive for reuse.</a:t>
              </a:r>
            </a:p>
            <a:p>
              <a:pPr algn="l">
                <a:lnSpc>
                  <a:spcPts val="3377"/>
                </a:lnSpc>
                <a:spcBef>
                  <a:spcPct val="0"/>
                </a:spcBef>
              </a:pP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541621" y="466289"/>
              <a:ext cx="1254954" cy="1254954"/>
            </a:xfrm>
            <a:custGeom>
              <a:avLst/>
              <a:gdLst/>
              <a:ahLst/>
              <a:cxnLst/>
              <a:rect r="r" b="b" t="t" l="l"/>
              <a:pathLst>
                <a:path h="1254954" w="1254954">
                  <a:moveTo>
                    <a:pt x="0" y="0"/>
                  </a:moveTo>
                  <a:lnTo>
                    <a:pt x="1254954" y="0"/>
                  </a:lnTo>
                  <a:lnTo>
                    <a:pt x="1254954" y="1254954"/>
                  </a:lnTo>
                  <a:lnTo>
                    <a:pt x="0" y="1254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30463" y="4143076"/>
            <a:ext cx="15162851" cy="3028819"/>
            <a:chOff x="0" y="0"/>
            <a:chExt cx="20217134" cy="403842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338784" cy="233878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A711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952014" y="107835"/>
              <a:ext cx="12974984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600" b="true">
                  <a:solidFill>
                    <a:srgbClr val="D6801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Pose Estimation:</a:t>
              </a:r>
            </a:p>
            <a:p>
              <a:pPr algn="l">
                <a:lnSpc>
                  <a:spcPts val="3120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952014" y="1203120"/>
              <a:ext cx="17265120" cy="283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20955" indent="-260478" lvl="1">
                <a:lnSpc>
                  <a:spcPts val="3378"/>
                </a:lnSpc>
                <a:buFont typeface="Arial"/>
                <a:buChar char="•"/>
              </a:pPr>
              <a:r>
                <a:rPr lang="en-US" sz="241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Model: YOLOv8n (nano) – lightweight, pretrained on COCO, fine-tuned on custom dataset.</a:t>
              </a:r>
            </a:p>
            <a:p>
              <a:pPr algn="l" marL="520955" indent="-260478" lvl="1">
                <a:lnSpc>
                  <a:spcPts val="3378"/>
                </a:lnSpc>
                <a:buFont typeface="Arial"/>
                <a:buChar char="•"/>
              </a:pPr>
              <a:r>
                <a:rPr lang="en-US" sz="241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Hyperparameters: Epochs: 10, Batch Size: 32, Image Size: 640x640, Optimizer: SGD.</a:t>
              </a:r>
            </a:p>
            <a:p>
              <a:pPr algn="l" marL="520955" indent="-260478" lvl="1">
                <a:lnSpc>
                  <a:spcPts val="337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1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Output: Best weights saved to Google Drive for reuse.</a:t>
              </a:r>
            </a:p>
            <a:p>
              <a:pPr algn="l">
                <a:lnSpc>
                  <a:spcPts val="3378"/>
                </a:lnSpc>
                <a:spcBef>
                  <a:spcPct val="0"/>
                </a:spcBef>
              </a:pP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541757" y="477824"/>
              <a:ext cx="1255270" cy="1255270"/>
            </a:xfrm>
            <a:custGeom>
              <a:avLst/>
              <a:gdLst/>
              <a:ahLst/>
              <a:cxnLst/>
              <a:rect r="r" b="b" t="t" l="l"/>
              <a:pathLst>
                <a:path h="1255270" w="1255270">
                  <a:moveTo>
                    <a:pt x="0" y="0"/>
                  </a:moveTo>
                  <a:lnTo>
                    <a:pt x="1255270" y="0"/>
                  </a:lnTo>
                  <a:lnTo>
                    <a:pt x="1255270" y="1255270"/>
                  </a:lnTo>
                  <a:lnTo>
                    <a:pt x="0" y="1255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30463" y="7389997"/>
            <a:ext cx="15162851" cy="2897003"/>
            <a:chOff x="0" y="0"/>
            <a:chExt cx="20217134" cy="3862671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2338784" cy="2338784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A711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2952014" y="45749"/>
              <a:ext cx="7863707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599" b="true">
                  <a:solidFill>
                    <a:srgbClr val="D6801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Deployment:</a:t>
              </a:r>
            </a:p>
            <a:p>
              <a:pPr algn="l">
                <a:lnSpc>
                  <a:spcPts val="3119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952014" y="1027366"/>
              <a:ext cx="17265120" cy="283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20955" indent="-260478" lvl="1">
                <a:lnSpc>
                  <a:spcPts val="3378"/>
                </a:lnSpc>
                <a:buFont typeface="Arial"/>
                <a:buChar char="•"/>
              </a:pPr>
              <a:r>
                <a:rPr lang="en-US" sz="241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Prediction: Processes test images, outputs visuals with bounding boxes and keypoints.</a:t>
              </a:r>
            </a:p>
            <a:p>
              <a:pPr algn="l" marL="520955" indent="-260478" lvl="1">
                <a:lnSpc>
                  <a:spcPts val="337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1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Hardware: Runs on Colab’s GPU (e.g., T4), suitable for real-time inference on modest systems.</a:t>
              </a:r>
            </a:p>
            <a:p>
              <a:pPr algn="l">
                <a:lnSpc>
                  <a:spcPts val="3378"/>
                </a:lnSpc>
                <a:spcBef>
                  <a:spcPct val="0"/>
                </a:spcBef>
              </a:pP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541757" y="541757"/>
              <a:ext cx="1255270" cy="1255270"/>
            </a:xfrm>
            <a:custGeom>
              <a:avLst/>
              <a:gdLst/>
              <a:ahLst/>
              <a:cxnLst/>
              <a:rect r="r" b="b" t="t" l="l"/>
              <a:pathLst>
                <a:path h="1255270" w="1255270">
                  <a:moveTo>
                    <a:pt x="0" y="0"/>
                  </a:moveTo>
                  <a:lnTo>
                    <a:pt x="1255270" y="0"/>
                  </a:lnTo>
                  <a:lnTo>
                    <a:pt x="1255270" y="1255270"/>
                  </a:lnTo>
                  <a:lnTo>
                    <a:pt x="0" y="1255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43363" y="690797"/>
            <a:ext cx="1171286" cy="1175082"/>
            <a:chOff x="0" y="0"/>
            <a:chExt cx="1561715" cy="1566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8447" cy="418447"/>
            </a:xfrm>
            <a:custGeom>
              <a:avLst/>
              <a:gdLst/>
              <a:ahLst/>
              <a:cxnLst/>
              <a:rect r="r" b="b" t="t" l="l"/>
              <a:pathLst>
                <a:path h="418447" w="418447">
                  <a:moveTo>
                    <a:pt x="0" y="0"/>
                  </a:moveTo>
                  <a:lnTo>
                    <a:pt x="418447" y="0"/>
                  </a:lnTo>
                  <a:lnTo>
                    <a:pt x="418447" y="418447"/>
                  </a:lnTo>
                  <a:lnTo>
                    <a:pt x="0" y="418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08148" y="41141"/>
              <a:ext cx="353568" cy="294426"/>
            </a:xfrm>
            <a:custGeom>
              <a:avLst/>
              <a:gdLst/>
              <a:ahLst/>
              <a:cxnLst/>
              <a:rect r="r" b="b" t="t" l="l"/>
              <a:pathLst>
                <a:path h="294426" w="353568">
                  <a:moveTo>
                    <a:pt x="0" y="0"/>
                  </a:moveTo>
                  <a:lnTo>
                    <a:pt x="353567" y="0"/>
                  </a:lnTo>
                  <a:lnTo>
                    <a:pt x="353567" y="294426"/>
                  </a:lnTo>
                  <a:lnTo>
                    <a:pt x="0" y="294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3087" y="1227246"/>
              <a:ext cx="332274" cy="332274"/>
            </a:xfrm>
            <a:custGeom>
              <a:avLst/>
              <a:gdLst/>
              <a:ahLst/>
              <a:cxnLst/>
              <a:rect r="r" b="b" t="t" l="l"/>
              <a:pathLst>
                <a:path h="332274" w="332274">
                  <a:moveTo>
                    <a:pt x="0" y="0"/>
                  </a:moveTo>
                  <a:lnTo>
                    <a:pt x="332274" y="0"/>
                  </a:lnTo>
                  <a:lnTo>
                    <a:pt x="332274" y="332274"/>
                  </a:lnTo>
                  <a:lnTo>
                    <a:pt x="0" y="332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222185" y="1227246"/>
              <a:ext cx="339530" cy="339530"/>
            </a:xfrm>
            <a:custGeom>
              <a:avLst/>
              <a:gdLst/>
              <a:ahLst/>
              <a:cxnLst/>
              <a:rect r="r" b="b" t="t" l="l"/>
              <a:pathLst>
                <a:path h="339530" w="339530">
                  <a:moveTo>
                    <a:pt x="0" y="0"/>
                  </a:moveTo>
                  <a:lnTo>
                    <a:pt x="339530" y="0"/>
                  </a:lnTo>
                  <a:lnTo>
                    <a:pt x="339530" y="339530"/>
                  </a:lnTo>
                  <a:lnTo>
                    <a:pt x="0" y="33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346989" y="302255"/>
            <a:ext cx="13594023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2"/>
              </a:lnSpc>
            </a:pPr>
            <a:r>
              <a:rPr lang="en-US" b="true" sz="5835">
                <a:solidFill>
                  <a:srgbClr val="D6801C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- EDA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8663" y="1927763"/>
            <a:ext cx="16200174" cy="784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6"/>
              </a:lnSpc>
            </a:pPr>
            <a:r>
              <a:rPr lang="en-US" sz="255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Class </a:t>
            </a:r>
            <a:r>
              <a:rPr lang="en-US" b="true" sz="255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Distribution:</a:t>
            </a:r>
          </a:p>
          <a:p>
            <a:pPr algn="l">
              <a:lnSpc>
                <a:spcPts val="4186"/>
              </a:lnSpc>
            </a:pPr>
            <a:r>
              <a:rPr lang="en-US" sz="25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Balanced Classes: Hardhat (25%), Safety Vest (20%), Person (20%).</a:t>
            </a:r>
          </a:p>
          <a:p>
            <a:pPr algn="l">
              <a:lnSpc>
                <a:spcPts val="4186"/>
              </a:lnSpc>
            </a:pPr>
            <a:r>
              <a:rPr lang="en-US" sz="25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Imbalanced Classes: NO-Hardhat (8%), NO-Mask (7%), Machinery (5%).</a:t>
            </a:r>
          </a:p>
          <a:p>
            <a:pPr algn="l">
              <a:lnSpc>
                <a:spcPts val="4186"/>
              </a:lnSpc>
            </a:pPr>
            <a:r>
              <a:rPr lang="en-US" sz="25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Insight: Imbalance addressed via data augmentation (e.g., flipping, rotation) to improve model robustness.</a:t>
            </a:r>
          </a:p>
          <a:p>
            <a:pPr algn="l">
              <a:lnSpc>
                <a:spcPts val="4186"/>
              </a:lnSpc>
            </a:pPr>
          </a:p>
          <a:p>
            <a:pPr algn="l">
              <a:lnSpc>
                <a:spcPts val="4186"/>
              </a:lnSpc>
            </a:pPr>
            <a:r>
              <a:rPr lang="en-US" b="true" sz="255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Image Properties:</a:t>
            </a:r>
          </a:p>
          <a:p>
            <a:pPr algn="l">
              <a:lnSpc>
                <a:spcPts val="4186"/>
              </a:lnSpc>
            </a:pPr>
            <a:r>
              <a:rPr lang="en-US" sz="25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Resolution: Predominantly 1080p (1920x1080), some 720p (1280x720).</a:t>
            </a:r>
          </a:p>
          <a:p>
            <a:pPr algn="l">
              <a:lnSpc>
                <a:spcPts val="4186"/>
              </a:lnSpc>
            </a:pPr>
            <a:r>
              <a:rPr lang="en-US" sz="25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Variability: Diverse lighting (day/night), angles, and occlusions (e.g., workers behind equipment).</a:t>
            </a:r>
          </a:p>
          <a:p>
            <a:pPr algn="l">
              <a:lnSpc>
                <a:spcPts val="4186"/>
              </a:lnSpc>
            </a:pPr>
            <a:r>
              <a:rPr lang="en-US" sz="25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Insight: Resized to 640x640 for uniformity, preserving key features.</a:t>
            </a:r>
          </a:p>
          <a:p>
            <a:pPr algn="l">
              <a:lnSpc>
                <a:spcPts val="4186"/>
              </a:lnSpc>
            </a:pPr>
          </a:p>
          <a:p>
            <a:pPr algn="l">
              <a:lnSpc>
                <a:spcPts val="4186"/>
              </a:lnSpc>
            </a:pPr>
            <a:r>
              <a:rPr lang="en-US" sz="25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b="true" sz="255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reprocessing Outcomes:</a:t>
            </a:r>
          </a:p>
          <a:p>
            <a:pPr algn="l">
              <a:lnSpc>
                <a:spcPts val="4186"/>
              </a:lnSpc>
            </a:pPr>
            <a:r>
              <a:rPr lang="en-US" sz="25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Normalization: Class counts normalized by subset size, revealing distribution trends.</a:t>
            </a:r>
          </a:p>
          <a:p>
            <a:pPr algn="l">
              <a:lnSpc>
                <a:spcPts val="4186"/>
              </a:lnSpc>
            </a:pPr>
            <a:r>
              <a:rPr lang="en-US" sz="25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Visualization: Bar plots showed class frequency across train, validation, and test sets.</a:t>
            </a:r>
          </a:p>
          <a:p>
            <a:pPr algn="l">
              <a:lnSpc>
                <a:spcPts val="4186"/>
              </a:lnSpc>
            </a:pPr>
            <a:r>
              <a:rPr lang="en-US" sz="25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Insight: Ensured balanced representation for training, reducing bias in detection.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857360" y="802317"/>
            <a:ext cx="2083652" cy="1924773"/>
            <a:chOff x="0" y="0"/>
            <a:chExt cx="2778202" cy="25663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78202" cy="2566364"/>
            </a:xfrm>
            <a:custGeom>
              <a:avLst/>
              <a:gdLst/>
              <a:ahLst/>
              <a:cxnLst/>
              <a:rect r="r" b="b" t="t" l="l"/>
              <a:pathLst>
                <a:path h="2566364" w="2778202">
                  <a:moveTo>
                    <a:pt x="0" y="0"/>
                  </a:moveTo>
                  <a:lnTo>
                    <a:pt x="2778202" y="0"/>
                  </a:lnTo>
                  <a:lnTo>
                    <a:pt x="2778202" y="2566364"/>
                  </a:lnTo>
                  <a:lnTo>
                    <a:pt x="0" y="2566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67461" y="969871"/>
              <a:ext cx="563052" cy="558125"/>
            </a:xfrm>
            <a:custGeom>
              <a:avLst/>
              <a:gdLst/>
              <a:ahLst/>
              <a:cxnLst/>
              <a:rect r="r" b="b" t="t" l="l"/>
              <a:pathLst>
                <a:path h="558125" w="563052">
                  <a:moveTo>
                    <a:pt x="0" y="0"/>
                  </a:moveTo>
                  <a:lnTo>
                    <a:pt x="563052" y="0"/>
                  </a:lnTo>
                  <a:lnTo>
                    <a:pt x="563052" y="558126"/>
                  </a:lnTo>
                  <a:lnTo>
                    <a:pt x="0" y="558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915869"/>
            <a:ext cx="20569700" cy="5342431"/>
            <a:chOff x="0" y="0"/>
            <a:chExt cx="1398305" cy="363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8305" cy="363172"/>
            </a:xfrm>
            <a:custGeom>
              <a:avLst/>
              <a:gdLst/>
              <a:ahLst/>
              <a:cxnLst/>
              <a:rect r="r" b="b" t="t" l="l"/>
              <a:pathLst>
                <a:path h="363172" w="1398305">
                  <a:moveTo>
                    <a:pt x="1195105" y="0"/>
                  </a:moveTo>
                  <a:cubicBezTo>
                    <a:pt x="1307329" y="0"/>
                    <a:pt x="1398305" y="81299"/>
                    <a:pt x="1398305" y="181586"/>
                  </a:cubicBezTo>
                  <a:cubicBezTo>
                    <a:pt x="1398305" y="281874"/>
                    <a:pt x="1307329" y="363172"/>
                    <a:pt x="1195105" y="363172"/>
                  </a:cubicBezTo>
                  <a:lnTo>
                    <a:pt x="203200" y="363172"/>
                  </a:lnTo>
                  <a:cubicBezTo>
                    <a:pt x="90976" y="363172"/>
                    <a:pt x="0" y="281874"/>
                    <a:pt x="0" y="181586"/>
                  </a:cubicBezTo>
                  <a:cubicBezTo>
                    <a:pt x="0" y="812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680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98305" cy="401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15282" y="-1226946"/>
            <a:ext cx="12918317" cy="12918317"/>
            <a:chOff x="0" y="0"/>
            <a:chExt cx="17224422" cy="172244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24422" cy="17224422"/>
            </a:xfrm>
            <a:custGeom>
              <a:avLst/>
              <a:gdLst/>
              <a:ahLst/>
              <a:cxnLst/>
              <a:rect r="r" b="b" t="t" l="l"/>
              <a:pathLst>
                <a:path h="17224422" w="17224422">
                  <a:moveTo>
                    <a:pt x="0" y="0"/>
                  </a:moveTo>
                  <a:lnTo>
                    <a:pt x="17224422" y="0"/>
                  </a:lnTo>
                  <a:lnTo>
                    <a:pt x="17224422" y="17224422"/>
                  </a:lnTo>
                  <a:lnTo>
                    <a:pt x="0" y="17224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2625079" y="2625103"/>
              <a:ext cx="11974264" cy="11974217"/>
              <a:chOff x="0" y="0"/>
              <a:chExt cx="6350000" cy="634997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0" r="0" b="0"/>
                </a:stretch>
              </a:blipFill>
            </p:spPr>
          </p:sp>
        </p:grpSp>
      </p:grpSp>
      <p:sp>
        <p:nvSpPr>
          <p:cNvPr name="TextBox 9" id="9"/>
          <p:cNvSpPr txBox="true"/>
          <p:nvPr/>
        </p:nvSpPr>
        <p:spPr>
          <a:xfrm rot="0">
            <a:off x="1028700" y="1626728"/>
            <a:ext cx="102848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4"/>
              </a:lnSpc>
            </a:pPr>
            <a:r>
              <a:rPr lang="en-US" sz="6612" b="true">
                <a:solidFill>
                  <a:srgbClr val="D6801C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of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69005" y="5136963"/>
            <a:ext cx="9444546" cy="3303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17"/>
              </a:lnSpc>
            </a:pPr>
            <a:r>
              <a:rPr lang="en-US" sz="30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Metrics: Accuracy: 92%, Precision: 90%, Recall: 89%.</a:t>
            </a:r>
          </a:p>
          <a:p>
            <a:pPr algn="just">
              <a:lnSpc>
                <a:spcPts val="4317"/>
              </a:lnSpc>
            </a:pPr>
          </a:p>
          <a:p>
            <a:pPr algn="just">
              <a:lnSpc>
                <a:spcPts val="4317"/>
              </a:lnSpc>
            </a:pPr>
            <a:r>
              <a:rPr lang="en-US" sz="30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Visuals: Images showing detected helmets and poses.</a:t>
            </a:r>
          </a:p>
          <a:p>
            <a:pPr algn="just">
              <a:lnSpc>
                <a:spcPts val="4317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97294" y="358939"/>
            <a:ext cx="120470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b="true" sz="4765">
                <a:solidFill>
                  <a:srgbClr val="D6801C"/>
                </a:solidFill>
                <a:latin typeface="Poppins Bold"/>
                <a:ea typeface="Poppins Bold"/>
                <a:cs typeface="Poppins Bold"/>
                <a:sym typeface="Poppins Bold"/>
              </a:rPr>
              <a:t>Comparative Results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60825" y="2268215"/>
            <a:ext cx="20209651" cy="9733766"/>
            <a:chOff x="0" y="0"/>
            <a:chExt cx="26946201" cy="1297835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274843"/>
              <a:ext cx="26946201" cy="9703511"/>
              <a:chOff x="0" y="0"/>
              <a:chExt cx="5322706" cy="19167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22707" cy="1916743"/>
              </a:xfrm>
              <a:custGeom>
                <a:avLst/>
                <a:gdLst/>
                <a:ahLst/>
                <a:cxnLst/>
                <a:rect r="r" b="b" t="t" l="l"/>
                <a:pathLst>
                  <a:path h="1916743" w="5322707">
                    <a:moveTo>
                      <a:pt x="0" y="0"/>
                    </a:moveTo>
                    <a:lnTo>
                      <a:pt x="5322707" y="0"/>
                    </a:lnTo>
                    <a:lnTo>
                      <a:pt x="5322707" y="1916743"/>
                    </a:lnTo>
                    <a:lnTo>
                      <a:pt x="0" y="1916743"/>
                    </a:lnTo>
                    <a:close/>
                  </a:path>
                </a:pathLst>
              </a:custGeom>
              <a:solidFill>
                <a:srgbClr val="D6801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5322706" cy="19548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5155936" y="1423229"/>
              <a:ext cx="3703228" cy="3703228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1621487" y="1423229"/>
              <a:ext cx="3703228" cy="3703228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7801239" y="1423229"/>
              <a:ext cx="3703228" cy="3703228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6166619" y="2464819"/>
              <a:ext cx="1620048" cy="1620048"/>
            </a:xfrm>
            <a:custGeom>
              <a:avLst/>
              <a:gdLst/>
              <a:ahLst/>
              <a:cxnLst/>
              <a:rect r="r" b="b" t="t" l="l"/>
              <a:pathLst>
                <a:path h="1620048" w="1620048">
                  <a:moveTo>
                    <a:pt x="0" y="0"/>
                  </a:moveTo>
                  <a:lnTo>
                    <a:pt x="1620048" y="0"/>
                  </a:lnTo>
                  <a:lnTo>
                    <a:pt x="1620048" y="1620048"/>
                  </a:lnTo>
                  <a:lnTo>
                    <a:pt x="0" y="1620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2418747" y="2311427"/>
              <a:ext cx="2108708" cy="1926832"/>
            </a:xfrm>
            <a:custGeom>
              <a:avLst/>
              <a:gdLst/>
              <a:ahLst/>
              <a:cxnLst/>
              <a:rect r="r" b="b" t="t" l="l"/>
              <a:pathLst>
                <a:path h="1926832" w="2108708">
                  <a:moveTo>
                    <a:pt x="0" y="0"/>
                  </a:moveTo>
                  <a:lnTo>
                    <a:pt x="2108708" y="0"/>
                  </a:lnTo>
                  <a:lnTo>
                    <a:pt x="2108708" y="1926832"/>
                  </a:lnTo>
                  <a:lnTo>
                    <a:pt x="0" y="1926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880715" y="2427624"/>
              <a:ext cx="1694439" cy="1694439"/>
            </a:xfrm>
            <a:custGeom>
              <a:avLst/>
              <a:gdLst/>
              <a:ahLst/>
              <a:cxnLst/>
              <a:rect r="r" b="b" t="t" l="l"/>
              <a:pathLst>
                <a:path h="1694439" w="1694439">
                  <a:moveTo>
                    <a:pt x="0" y="0"/>
                  </a:moveTo>
                  <a:lnTo>
                    <a:pt x="1694438" y="0"/>
                  </a:lnTo>
                  <a:lnTo>
                    <a:pt x="1694438" y="1694438"/>
                  </a:lnTo>
                  <a:lnTo>
                    <a:pt x="0" y="1694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6795888" y="6552310"/>
              <a:ext cx="5713930" cy="1311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85% accuracy, 50ms latency.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7739424" y="5716846"/>
              <a:ext cx="3765043" cy="726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94"/>
                </a:lnSpc>
                <a:spcBef>
                  <a:spcPct val="0"/>
                </a:spcBef>
              </a:pPr>
              <a:r>
                <a:rPr lang="en-US" b="true" sz="321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SSD: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0616136" y="6690525"/>
              <a:ext cx="5713930" cy="1311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88% accuracy, 35ms latency.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1559671" y="5855061"/>
              <a:ext cx="3765043" cy="726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94"/>
                </a:lnSpc>
                <a:spcBef>
                  <a:spcPct val="0"/>
                </a:spcBef>
              </a:pPr>
              <a:r>
                <a:rPr lang="en-US" b="true" sz="321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YOLOv5: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4150586" y="6690525"/>
              <a:ext cx="5713930" cy="1311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92% accuracy, 30ms latency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5094121" y="5855061"/>
              <a:ext cx="3765043" cy="726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94"/>
                </a:lnSpc>
                <a:spcBef>
                  <a:spcPct val="0"/>
                </a:spcBef>
              </a:pPr>
              <a:r>
                <a:rPr lang="en-US" b="true" sz="321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YOLOv8: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0987374" y="-85725"/>
              <a:ext cx="4971453" cy="1045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8"/>
                </a:lnSpc>
                <a:spcBef>
                  <a:spcPct val="0"/>
                </a:spcBef>
              </a:pPr>
              <a:r>
                <a:rPr lang="en-US" sz="47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Comparison: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4627996" y="8896985"/>
            <a:ext cx="8985647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Advantage: Faster and more accurate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7307" y="614935"/>
            <a:ext cx="13093625" cy="208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2"/>
              </a:lnSpc>
            </a:pPr>
            <a:r>
              <a:rPr lang="en-US" sz="6685" b="true">
                <a:solidFill>
                  <a:srgbClr val="D6801C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with Future Scope</a:t>
            </a:r>
          </a:p>
          <a:p>
            <a:pPr algn="ctr">
              <a:lnSpc>
                <a:spcPts val="8022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-289555" y="2919985"/>
            <a:ext cx="20930696" cy="8662536"/>
            <a:chOff x="0" y="0"/>
            <a:chExt cx="5512611" cy="22814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12611" cy="2281491"/>
            </a:xfrm>
            <a:custGeom>
              <a:avLst/>
              <a:gdLst/>
              <a:ahLst/>
              <a:cxnLst/>
              <a:rect r="r" b="b" t="t" l="l"/>
              <a:pathLst>
                <a:path h="2281491" w="5512611">
                  <a:moveTo>
                    <a:pt x="0" y="0"/>
                  </a:moveTo>
                  <a:lnTo>
                    <a:pt x="5512611" y="0"/>
                  </a:lnTo>
                  <a:lnTo>
                    <a:pt x="5512611" y="2281491"/>
                  </a:lnTo>
                  <a:lnTo>
                    <a:pt x="0" y="2281491"/>
                  </a:lnTo>
                  <a:close/>
                </a:path>
              </a:pathLst>
            </a:custGeom>
            <a:solidFill>
              <a:srgbClr val="D6801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512611" cy="2319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44950" y="-981075"/>
            <a:ext cx="2864398" cy="286439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4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63740" y="3441667"/>
            <a:ext cx="15760519" cy="6432025"/>
            <a:chOff x="0" y="0"/>
            <a:chExt cx="21014025" cy="857603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1014025" cy="8576033"/>
              <a:chOff x="0" y="0"/>
              <a:chExt cx="4150919" cy="169403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150919" cy="1694031"/>
              </a:xfrm>
              <a:custGeom>
                <a:avLst/>
                <a:gdLst/>
                <a:ahLst/>
                <a:cxnLst/>
                <a:rect r="r" b="b" t="t" l="l"/>
                <a:pathLst>
                  <a:path h="1694031" w="4150919">
                    <a:moveTo>
                      <a:pt x="36350" y="0"/>
                    </a:moveTo>
                    <a:lnTo>
                      <a:pt x="4114568" y="0"/>
                    </a:lnTo>
                    <a:cubicBezTo>
                      <a:pt x="4134644" y="0"/>
                      <a:pt x="4150919" y="16275"/>
                      <a:pt x="4150919" y="36350"/>
                    </a:cubicBezTo>
                    <a:lnTo>
                      <a:pt x="4150919" y="1657681"/>
                    </a:lnTo>
                    <a:cubicBezTo>
                      <a:pt x="4150919" y="1667322"/>
                      <a:pt x="4147089" y="1676567"/>
                      <a:pt x="4140272" y="1683384"/>
                    </a:cubicBezTo>
                    <a:cubicBezTo>
                      <a:pt x="4133455" y="1690201"/>
                      <a:pt x="4124209" y="1694031"/>
                      <a:pt x="4114568" y="1694031"/>
                    </a:cubicBezTo>
                    <a:lnTo>
                      <a:pt x="36350" y="1694031"/>
                    </a:lnTo>
                    <a:cubicBezTo>
                      <a:pt x="16275" y="1694031"/>
                      <a:pt x="0" y="1677757"/>
                      <a:pt x="0" y="1657681"/>
                    </a:cubicBezTo>
                    <a:lnTo>
                      <a:pt x="0" y="36350"/>
                    </a:lnTo>
                    <a:cubicBezTo>
                      <a:pt x="0" y="16275"/>
                      <a:pt x="16275" y="0"/>
                      <a:pt x="363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476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4150919" cy="17321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825571" y="902230"/>
              <a:ext cx="3173002" cy="3173002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6743097" y="4373815"/>
              <a:ext cx="3173002" cy="3173002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1600194" y="1440687"/>
              <a:ext cx="1623756" cy="2162388"/>
            </a:xfrm>
            <a:custGeom>
              <a:avLst/>
              <a:gdLst/>
              <a:ahLst/>
              <a:cxnLst/>
              <a:rect r="r" b="b" t="t" l="l"/>
              <a:pathLst>
                <a:path h="2162388" w="1623756">
                  <a:moveTo>
                    <a:pt x="0" y="0"/>
                  </a:moveTo>
                  <a:lnTo>
                    <a:pt x="1623756" y="0"/>
                  </a:lnTo>
                  <a:lnTo>
                    <a:pt x="1623756" y="2162388"/>
                  </a:lnTo>
                  <a:lnTo>
                    <a:pt x="0" y="2162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4395224" y="900112"/>
              <a:ext cx="5300178" cy="904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0"/>
                </a:lnSpc>
              </a:pPr>
              <a:r>
                <a:rPr lang="en-US" sz="4325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Conclusion: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9267192" y="4959390"/>
              <a:ext cx="6965309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524"/>
                </a:lnSpc>
              </a:pPr>
              <a:r>
                <a:rPr lang="en-US" b="true" sz="460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Future Scope: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689722" y="2117190"/>
              <a:ext cx="15498733" cy="714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341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Achieved reliable safety monitoring with 92% accuracy.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711561" y="6235740"/>
              <a:ext cx="12634885" cy="1438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Real-time IoT integration, expansion to mining sites.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4456914" y="7251254"/>
            <a:ext cx="1173441" cy="1493964"/>
          </a:xfrm>
          <a:custGeom>
            <a:avLst/>
            <a:gdLst/>
            <a:ahLst/>
            <a:cxnLst/>
            <a:rect r="r" b="b" t="t" l="l"/>
            <a:pathLst>
              <a:path h="1493964" w="1173441">
                <a:moveTo>
                  <a:pt x="0" y="0"/>
                </a:moveTo>
                <a:lnTo>
                  <a:pt x="1173441" y="0"/>
                </a:lnTo>
                <a:lnTo>
                  <a:pt x="1173441" y="1493964"/>
                </a:lnTo>
                <a:lnTo>
                  <a:pt x="0" y="1493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5858243" y="451124"/>
            <a:ext cx="603155" cy="60315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6047633" y="1277496"/>
            <a:ext cx="827529" cy="827529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801C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65725" y="6029253"/>
            <a:ext cx="976700" cy="976700"/>
          </a:xfrm>
          <a:custGeom>
            <a:avLst/>
            <a:gdLst/>
            <a:ahLst/>
            <a:cxnLst/>
            <a:rect r="r" b="b" t="t" l="l"/>
            <a:pathLst>
              <a:path h="976700" w="976700">
                <a:moveTo>
                  <a:pt x="0" y="0"/>
                </a:moveTo>
                <a:lnTo>
                  <a:pt x="976700" y="0"/>
                </a:lnTo>
                <a:lnTo>
                  <a:pt x="976700" y="976700"/>
                </a:lnTo>
                <a:lnTo>
                  <a:pt x="0" y="97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54075" y="277075"/>
            <a:ext cx="937985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6"/>
              </a:lnSpc>
            </a:pPr>
            <a:r>
              <a:rPr lang="en-US" b="true" sz="6947">
                <a:solidFill>
                  <a:srgbClr val="D6801C"/>
                </a:solidFill>
                <a:latin typeface="Poppins Bold"/>
                <a:ea typeface="Poppins Bold"/>
                <a:cs typeface="Poppins Bold"/>
                <a:sym typeface="Poppins Bold"/>
              </a:rPr>
              <a:t>References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2131" y="1787653"/>
            <a:ext cx="17803738" cy="8368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1"/>
              </a:lnSpc>
            </a:pPr>
            <a:r>
              <a:rPr lang="en-US" sz="263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[1] Sustainable Manufacturing and Service Economics Volume 3, 2024, 100029 Predicting machine failures using machine learning and deep learning algorithms https://doi.org/10.1016/j.smse.2024.100029 </a:t>
            </a:r>
          </a:p>
          <a:p>
            <a:pPr algn="l">
              <a:lnSpc>
                <a:spcPts val="4171"/>
              </a:lnSpc>
            </a:pPr>
            <a:r>
              <a:rPr lang="en-US" sz="263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[2] Safety Science Volume 170, February 2024, 106363 https://doi.org/10.1016/j.ssci.2023.106363 </a:t>
            </a:r>
          </a:p>
          <a:p>
            <a:pPr algn="l">
              <a:lnSpc>
                <a:spcPts val="4171"/>
              </a:lnSpc>
            </a:pPr>
            <a:r>
              <a:rPr lang="en-US" sz="263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[3] Real-time monitoring of construction sites: Sensors, methods, and applications April 2022 Automation in Construction 136(4):104099 DOI: 10.1016/j.autcon.2021.104099 </a:t>
            </a:r>
          </a:p>
          <a:p>
            <a:pPr algn="l">
              <a:lnSpc>
                <a:spcPts val="4171"/>
              </a:lnSpc>
            </a:pPr>
            <a:r>
              <a:rPr lang="en-US" sz="263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[4] Kaggle- Construction Site Safety Image Dataset Roboflow https://www.kaggle.com/datasets/snehilsany al/construction-site-safety-image-dataset-rob oflow/data </a:t>
            </a:r>
          </a:p>
          <a:p>
            <a:pPr algn="l">
              <a:lnSpc>
                <a:spcPts val="4171"/>
              </a:lnSpc>
            </a:pPr>
            <a:r>
              <a:rPr lang="en-US" sz="263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[5] Kaggle- yolo safety equipment detection https://www.kaggle.com/code/plasticglass/yol ov8-safety-helmet-detection [6]CSS-Detection-Tracking-Yolov8-ByteTrack https://www.kaggle.com/code/vasileiakampo uraki/css-detection-tracking-yolov8-bytetrack </a:t>
            </a:r>
          </a:p>
          <a:p>
            <a:pPr algn="just">
              <a:lnSpc>
                <a:spcPts val="4171"/>
              </a:lnSpc>
            </a:pPr>
            <a:r>
              <a:rPr lang="en-US" sz="263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[6]</a:t>
            </a:r>
            <a:r>
              <a:rPr lang="en-US" sz="263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Ultralytics. "YOLOv8 Documentation." 2023.</a:t>
            </a:r>
          </a:p>
          <a:p>
            <a:pPr algn="just">
              <a:lnSpc>
                <a:spcPts val="4171"/>
              </a:lnSpc>
            </a:pPr>
            <a:r>
              <a:rPr lang="en-US" sz="263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[7]Smith et al. "Pose Estimation in Industry." IEEE, 2022.</a:t>
            </a:r>
          </a:p>
          <a:p>
            <a:pPr algn="just">
              <a:lnSpc>
                <a:spcPts val="4171"/>
              </a:lnSpc>
            </a:pPr>
            <a:r>
              <a:rPr lang="en-US" sz="263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[8]Zhang et al. "Object Tracking Advances." CVPR, 2021.</a:t>
            </a:r>
          </a:p>
          <a:p>
            <a:pPr algn="just">
              <a:lnSpc>
                <a:spcPts val="4171"/>
              </a:lnSpc>
            </a:pPr>
            <a:r>
              <a:rPr lang="en-US" sz="263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[9]Kim et al. "Detection Models Review." arXiv, 2023.</a:t>
            </a:r>
          </a:p>
          <a:p>
            <a:pPr algn="just">
              <a:lnSpc>
                <a:spcPts val="4171"/>
              </a:lnSpc>
            </a:pPr>
            <a:r>
              <a:rPr lang="en-US" sz="263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[10]Johnson. "AI Safety in Construction." Springer, 2020.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710449" y="52480"/>
            <a:ext cx="1639816" cy="1639816"/>
            <a:chOff x="0" y="0"/>
            <a:chExt cx="2186422" cy="218642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186422" cy="2186422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C4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535047" y="535047"/>
              <a:ext cx="1116327" cy="1116327"/>
            </a:xfrm>
            <a:custGeom>
              <a:avLst/>
              <a:gdLst/>
              <a:ahLst/>
              <a:cxnLst/>
              <a:rect r="r" b="b" t="t" l="l"/>
              <a:pathLst>
                <a:path h="1116327" w="1116327">
                  <a:moveTo>
                    <a:pt x="0" y="0"/>
                  </a:moveTo>
                  <a:lnTo>
                    <a:pt x="1116328" y="0"/>
                  </a:lnTo>
                  <a:lnTo>
                    <a:pt x="1116328" y="1116328"/>
                  </a:lnTo>
                  <a:lnTo>
                    <a:pt x="0" y="1116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08708" y="1144549"/>
            <a:ext cx="581951" cy="581951"/>
          </a:xfrm>
          <a:custGeom>
            <a:avLst/>
            <a:gdLst/>
            <a:ahLst/>
            <a:cxnLst/>
            <a:rect r="r" b="b" t="t" l="l"/>
            <a:pathLst>
              <a:path h="581951" w="581951">
                <a:moveTo>
                  <a:pt x="0" y="0"/>
                </a:moveTo>
                <a:lnTo>
                  <a:pt x="581951" y="0"/>
                </a:lnTo>
                <a:lnTo>
                  <a:pt x="581951" y="581951"/>
                </a:lnTo>
                <a:lnTo>
                  <a:pt x="0" y="581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36677" y="5047443"/>
            <a:ext cx="9897851" cy="1115758"/>
          </a:xfrm>
          <a:custGeom>
            <a:avLst/>
            <a:gdLst/>
            <a:ahLst/>
            <a:cxnLst/>
            <a:rect r="r" b="b" t="t" l="l"/>
            <a:pathLst>
              <a:path h="1115758" w="9897851">
                <a:moveTo>
                  <a:pt x="0" y="0"/>
                </a:moveTo>
                <a:lnTo>
                  <a:pt x="9897851" y="0"/>
                </a:lnTo>
                <a:lnTo>
                  <a:pt x="9897851" y="1115758"/>
                </a:lnTo>
                <a:lnTo>
                  <a:pt x="0" y="1115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20327" y="3507715"/>
            <a:ext cx="5970332" cy="1313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839"/>
              </a:lnSpc>
            </a:pPr>
            <a:r>
              <a:rPr lang="en-US" b="true" sz="8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08512" y="5279652"/>
            <a:ext cx="5989652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47"/>
              </a:lnSpc>
            </a:pPr>
            <a:r>
              <a:rPr lang="en-US" b="true" sz="42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For Your Attention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841" y="750863"/>
            <a:ext cx="8785274" cy="8785274"/>
          </a:xfrm>
          <a:custGeom>
            <a:avLst/>
            <a:gdLst/>
            <a:ahLst/>
            <a:cxnLst/>
            <a:rect r="r" b="b" t="t" l="l"/>
            <a:pathLst>
              <a:path h="8785274" w="8785274">
                <a:moveTo>
                  <a:pt x="0" y="0"/>
                </a:moveTo>
                <a:lnTo>
                  <a:pt x="8785274" y="0"/>
                </a:lnTo>
                <a:lnTo>
                  <a:pt x="8785274" y="8785274"/>
                </a:lnTo>
                <a:lnTo>
                  <a:pt x="0" y="87852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8888" y="1757486"/>
            <a:ext cx="6817181" cy="6817181"/>
            <a:chOff x="0" y="0"/>
            <a:chExt cx="837653" cy="8376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7653" cy="837653"/>
            </a:xfrm>
            <a:custGeom>
              <a:avLst/>
              <a:gdLst/>
              <a:ahLst/>
              <a:cxnLst/>
              <a:rect r="r" b="b" t="t" l="l"/>
              <a:pathLst>
                <a:path h="837653" w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8530" y="21380"/>
              <a:ext cx="680593" cy="73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36004" y="1925425"/>
            <a:ext cx="6522950" cy="6522950"/>
          </a:xfrm>
          <a:custGeom>
            <a:avLst/>
            <a:gdLst/>
            <a:ahLst/>
            <a:cxnLst/>
            <a:rect r="r" b="b" t="t" l="l"/>
            <a:pathLst>
              <a:path h="6522950" w="6522950">
                <a:moveTo>
                  <a:pt x="0" y="0"/>
                </a:moveTo>
                <a:lnTo>
                  <a:pt x="6522949" y="0"/>
                </a:lnTo>
                <a:lnTo>
                  <a:pt x="6522949" y="6522950"/>
                </a:lnTo>
                <a:lnTo>
                  <a:pt x="0" y="652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4397478" y="750863"/>
            <a:ext cx="4392637" cy="8785274"/>
          </a:xfrm>
          <a:custGeom>
            <a:avLst/>
            <a:gdLst/>
            <a:ahLst/>
            <a:cxnLst/>
            <a:rect r="r" b="b" t="t" l="l"/>
            <a:pathLst>
              <a:path h="8785274" w="4392637">
                <a:moveTo>
                  <a:pt x="0" y="0"/>
                </a:moveTo>
                <a:lnTo>
                  <a:pt x="4392637" y="0"/>
                </a:lnTo>
                <a:lnTo>
                  <a:pt x="4392637" y="8785274"/>
                </a:lnTo>
                <a:lnTo>
                  <a:pt x="0" y="87852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945430" y="2591748"/>
            <a:ext cx="5148678" cy="5148657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16666" t="0" r="-1666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5400000">
            <a:off x="-1802175" y="4393923"/>
            <a:ext cx="5103504" cy="1499154"/>
          </a:xfrm>
          <a:custGeom>
            <a:avLst/>
            <a:gdLst/>
            <a:ahLst/>
            <a:cxnLst/>
            <a:rect r="r" b="b" t="t" l="l"/>
            <a:pathLst>
              <a:path h="1499154" w="5103504">
                <a:moveTo>
                  <a:pt x="0" y="0"/>
                </a:moveTo>
                <a:lnTo>
                  <a:pt x="5103504" y="0"/>
                </a:lnTo>
                <a:lnTo>
                  <a:pt x="5103504" y="1499154"/>
                </a:lnTo>
                <a:lnTo>
                  <a:pt x="0" y="14991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303801" y="2353149"/>
            <a:ext cx="432044" cy="43204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46065" y="7456654"/>
            <a:ext cx="432044" cy="43204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3827" y="9089590"/>
            <a:ext cx="2831992" cy="283199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271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823139" y="435103"/>
            <a:ext cx="1187194" cy="118719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2711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517484" y="8711283"/>
            <a:ext cx="1050577" cy="105057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2711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042772" y="-897152"/>
            <a:ext cx="1794303" cy="179430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8039809" y="578642"/>
            <a:ext cx="900115" cy="900115"/>
          </a:xfrm>
          <a:custGeom>
            <a:avLst/>
            <a:gdLst/>
            <a:ahLst/>
            <a:cxnLst/>
            <a:rect r="r" b="b" t="t" l="l"/>
            <a:pathLst>
              <a:path h="900115" w="900115">
                <a:moveTo>
                  <a:pt x="0" y="0"/>
                </a:moveTo>
                <a:lnTo>
                  <a:pt x="900115" y="0"/>
                </a:lnTo>
                <a:lnTo>
                  <a:pt x="900115" y="900116"/>
                </a:lnTo>
                <a:lnTo>
                  <a:pt x="0" y="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8287013" y="8439675"/>
            <a:ext cx="900115" cy="900115"/>
          </a:xfrm>
          <a:custGeom>
            <a:avLst/>
            <a:gdLst/>
            <a:ahLst/>
            <a:cxnLst/>
            <a:rect r="r" b="b" t="t" l="l"/>
            <a:pathLst>
              <a:path h="900115" w="900115">
                <a:moveTo>
                  <a:pt x="0" y="0"/>
                </a:moveTo>
                <a:lnTo>
                  <a:pt x="900115" y="0"/>
                </a:lnTo>
                <a:lnTo>
                  <a:pt x="900115" y="900115"/>
                </a:lnTo>
                <a:lnTo>
                  <a:pt x="0" y="9001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23848" y="-784534"/>
            <a:ext cx="5160718" cy="6926891"/>
            <a:chOff x="0" y="0"/>
            <a:chExt cx="6880957" cy="923585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971513"/>
              <a:ext cx="6880957" cy="8264342"/>
              <a:chOff x="0" y="0"/>
              <a:chExt cx="676744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14763" y="25708"/>
                <a:ext cx="647217" cy="761385"/>
              </a:xfrm>
              <a:custGeom>
                <a:avLst/>
                <a:gdLst/>
                <a:ahLst/>
                <a:cxnLst/>
                <a:rect r="r" b="b" t="t" l="l"/>
                <a:pathLst>
                  <a:path h="761385" w="647217">
                    <a:moveTo>
                      <a:pt x="358709" y="16449"/>
                    </a:moveTo>
                    <a:lnTo>
                      <a:pt x="626881" y="338535"/>
                    </a:lnTo>
                    <a:cubicBezTo>
                      <a:pt x="647218" y="362961"/>
                      <a:pt x="647218" y="398423"/>
                      <a:pt x="626881" y="422849"/>
                    </a:cubicBezTo>
                    <a:lnTo>
                      <a:pt x="358709" y="744935"/>
                    </a:lnTo>
                    <a:cubicBezTo>
                      <a:pt x="350031" y="755357"/>
                      <a:pt x="337171" y="761384"/>
                      <a:pt x="323609" y="761384"/>
                    </a:cubicBezTo>
                    <a:cubicBezTo>
                      <a:pt x="310047" y="761384"/>
                      <a:pt x="297186" y="755357"/>
                      <a:pt x="288509" y="744935"/>
                    </a:cubicBezTo>
                    <a:lnTo>
                      <a:pt x="20337" y="422849"/>
                    </a:lnTo>
                    <a:cubicBezTo>
                      <a:pt x="0" y="398423"/>
                      <a:pt x="0" y="362961"/>
                      <a:pt x="20337" y="338535"/>
                    </a:cubicBezTo>
                    <a:lnTo>
                      <a:pt x="288509" y="16449"/>
                    </a:lnTo>
                    <a:cubicBezTo>
                      <a:pt x="297186" y="6027"/>
                      <a:pt x="310047" y="0"/>
                      <a:pt x="323609" y="0"/>
                    </a:cubicBezTo>
                    <a:cubicBezTo>
                      <a:pt x="337171" y="0"/>
                      <a:pt x="350031" y="6027"/>
                      <a:pt x="358709" y="16449"/>
                    </a:cubicBezTo>
                    <a:close/>
                  </a:path>
                </a:pathLst>
              </a:custGeom>
              <a:solidFill>
                <a:srgbClr val="D6801C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16315" y="82550"/>
                <a:ext cx="444113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143312" y="0"/>
              <a:ext cx="2594334" cy="3115913"/>
              <a:chOff x="0" y="0"/>
              <a:chExt cx="676744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2120" y="21105"/>
                <a:ext cx="652504" cy="770591"/>
              </a:xfrm>
              <a:custGeom>
                <a:avLst/>
                <a:gdLst/>
                <a:ahLst/>
                <a:cxnLst/>
                <a:rect r="r" b="b" t="t" l="l"/>
                <a:pathLst>
                  <a:path h="770591" w="652504">
                    <a:moveTo>
                      <a:pt x="355067" y="13504"/>
                    </a:moveTo>
                    <a:lnTo>
                      <a:pt x="635808" y="350686"/>
                    </a:lnTo>
                    <a:cubicBezTo>
                      <a:pt x="652504" y="370738"/>
                      <a:pt x="652504" y="399852"/>
                      <a:pt x="635808" y="419904"/>
                    </a:cubicBezTo>
                    <a:lnTo>
                      <a:pt x="355067" y="757086"/>
                    </a:lnTo>
                    <a:cubicBezTo>
                      <a:pt x="347943" y="765642"/>
                      <a:pt x="337386" y="770590"/>
                      <a:pt x="326252" y="770590"/>
                    </a:cubicBezTo>
                    <a:cubicBezTo>
                      <a:pt x="315118" y="770590"/>
                      <a:pt x="304560" y="765642"/>
                      <a:pt x="297436" y="757086"/>
                    </a:cubicBezTo>
                    <a:lnTo>
                      <a:pt x="16695" y="419904"/>
                    </a:lnTo>
                    <a:cubicBezTo>
                      <a:pt x="0" y="399852"/>
                      <a:pt x="0" y="370738"/>
                      <a:pt x="16695" y="350686"/>
                    </a:cubicBezTo>
                    <a:lnTo>
                      <a:pt x="297436" y="13504"/>
                    </a:lnTo>
                    <a:cubicBezTo>
                      <a:pt x="304560" y="4948"/>
                      <a:pt x="315118" y="0"/>
                      <a:pt x="326252" y="0"/>
                    </a:cubicBezTo>
                    <a:cubicBezTo>
                      <a:pt x="337386" y="0"/>
                      <a:pt x="347943" y="4948"/>
                      <a:pt x="355067" y="13504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16315" y="82550"/>
                <a:ext cx="444113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214735" y="6470770"/>
              <a:ext cx="1417342" cy="1702292"/>
              <a:chOff x="0" y="0"/>
              <a:chExt cx="676744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22185" y="38631"/>
                <a:ext cx="632375" cy="735539"/>
              </a:xfrm>
              <a:custGeom>
                <a:avLst/>
                <a:gdLst/>
                <a:ahLst/>
                <a:cxnLst/>
                <a:rect r="r" b="b" t="t" l="l"/>
                <a:pathLst>
                  <a:path h="735539" w="632375">
                    <a:moveTo>
                      <a:pt x="368931" y="24718"/>
                    </a:moveTo>
                    <a:lnTo>
                      <a:pt x="601814" y="304420"/>
                    </a:lnTo>
                    <a:cubicBezTo>
                      <a:pt x="632374" y="341124"/>
                      <a:pt x="632374" y="394414"/>
                      <a:pt x="601814" y="431118"/>
                    </a:cubicBezTo>
                    <a:lnTo>
                      <a:pt x="368931" y="710820"/>
                    </a:lnTo>
                    <a:cubicBezTo>
                      <a:pt x="355892" y="726482"/>
                      <a:pt x="336566" y="735538"/>
                      <a:pt x="316187" y="735538"/>
                    </a:cubicBezTo>
                    <a:cubicBezTo>
                      <a:pt x="295808" y="735538"/>
                      <a:pt x="276482" y="726482"/>
                      <a:pt x="263442" y="710820"/>
                    </a:cubicBezTo>
                    <a:lnTo>
                      <a:pt x="30560" y="431118"/>
                    </a:lnTo>
                    <a:cubicBezTo>
                      <a:pt x="0" y="394414"/>
                      <a:pt x="0" y="341124"/>
                      <a:pt x="30560" y="304420"/>
                    </a:cubicBezTo>
                    <a:lnTo>
                      <a:pt x="263442" y="24718"/>
                    </a:lnTo>
                    <a:cubicBezTo>
                      <a:pt x="276482" y="9056"/>
                      <a:pt x="295808" y="0"/>
                      <a:pt x="316187" y="0"/>
                    </a:cubicBezTo>
                    <a:cubicBezTo>
                      <a:pt x="336566" y="0"/>
                      <a:pt x="355892" y="9056"/>
                      <a:pt x="368931" y="24718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16315" y="82550"/>
                <a:ext cx="444113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2436869" y="508277"/>
            <a:ext cx="14028139" cy="224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1"/>
              </a:lnSpc>
              <a:spcBef>
                <a:spcPct val="0"/>
              </a:spcBef>
            </a:pPr>
            <a:r>
              <a:rPr lang="en-US" b="true" sz="6408">
                <a:solidFill>
                  <a:srgbClr val="6825EE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Contents of the Presentation 👷‍♂️</a:t>
            </a:r>
          </a:p>
          <a:p>
            <a:pPr algn="r">
              <a:lnSpc>
                <a:spcPts val="8691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3110655" y="3273869"/>
            <a:ext cx="15711614" cy="6415411"/>
            <a:chOff x="0" y="0"/>
            <a:chExt cx="20948819" cy="855388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10582548" y="119692"/>
              <a:ext cx="8904828" cy="1114435"/>
              <a:chOff x="0" y="0"/>
              <a:chExt cx="2049579" cy="25650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049579" cy="256504"/>
              </a:xfrm>
              <a:custGeom>
                <a:avLst/>
                <a:gdLst/>
                <a:ahLst/>
                <a:cxnLst/>
                <a:rect r="r" b="b" t="t" l="l"/>
                <a:pathLst>
                  <a:path h="256504" w="2049579">
                    <a:moveTo>
                      <a:pt x="0" y="0"/>
                    </a:moveTo>
                    <a:lnTo>
                      <a:pt x="2049579" y="0"/>
                    </a:lnTo>
                    <a:lnTo>
                      <a:pt x="2049579" y="256504"/>
                    </a:lnTo>
                    <a:lnTo>
                      <a:pt x="0" y="256504"/>
                    </a:lnTo>
                    <a:close/>
                  </a:path>
                </a:pathLst>
              </a:custGeom>
              <a:solidFill>
                <a:srgbClr val="D6801C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2049579" cy="313654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0582548" y="1588542"/>
              <a:ext cx="8904828" cy="1114435"/>
              <a:chOff x="0" y="0"/>
              <a:chExt cx="2049579" cy="25650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049579" cy="256504"/>
              </a:xfrm>
              <a:custGeom>
                <a:avLst/>
                <a:gdLst/>
                <a:ahLst/>
                <a:cxnLst/>
                <a:rect r="r" b="b" t="t" l="l"/>
                <a:pathLst>
                  <a:path h="256504" w="2049579">
                    <a:moveTo>
                      <a:pt x="0" y="0"/>
                    </a:moveTo>
                    <a:lnTo>
                      <a:pt x="2049579" y="0"/>
                    </a:lnTo>
                    <a:lnTo>
                      <a:pt x="2049579" y="256504"/>
                    </a:lnTo>
                    <a:lnTo>
                      <a:pt x="0" y="256504"/>
                    </a:lnTo>
                    <a:close/>
                  </a:path>
                </a:pathLst>
              </a:custGeom>
              <a:solidFill>
                <a:srgbClr val="D6801C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2049579" cy="313654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0582548" y="3051268"/>
              <a:ext cx="8904828" cy="1114435"/>
              <a:chOff x="0" y="0"/>
              <a:chExt cx="2049579" cy="25650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049579" cy="256504"/>
              </a:xfrm>
              <a:custGeom>
                <a:avLst/>
                <a:gdLst/>
                <a:ahLst/>
                <a:cxnLst/>
                <a:rect r="r" b="b" t="t" l="l"/>
                <a:pathLst>
                  <a:path h="256504" w="2049579">
                    <a:moveTo>
                      <a:pt x="0" y="0"/>
                    </a:moveTo>
                    <a:lnTo>
                      <a:pt x="2049579" y="0"/>
                    </a:lnTo>
                    <a:lnTo>
                      <a:pt x="2049579" y="256504"/>
                    </a:lnTo>
                    <a:lnTo>
                      <a:pt x="0" y="256504"/>
                    </a:lnTo>
                    <a:close/>
                  </a:path>
                </a:pathLst>
              </a:custGeom>
              <a:solidFill>
                <a:srgbClr val="D6801C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2049579" cy="313654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0582548" y="4513994"/>
              <a:ext cx="8904828" cy="1114435"/>
              <a:chOff x="0" y="0"/>
              <a:chExt cx="2049579" cy="256504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049579" cy="256504"/>
              </a:xfrm>
              <a:custGeom>
                <a:avLst/>
                <a:gdLst/>
                <a:ahLst/>
                <a:cxnLst/>
                <a:rect r="r" b="b" t="t" l="l"/>
                <a:pathLst>
                  <a:path h="256504" w="2049579">
                    <a:moveTo>
                      <a:pt x="0" y="0"/>
                    </a:moveTo>
                    <a:lnTo>
                      <a:pt x="2049579" y="0"/>
                    </a:lnTo>
                    <a:lnTo>
                      <a:pt x="2049579" y="256504"/>
                    </a:lnTo>
                    <a:lnTo>
                      <a:pt x="0" y="256504"/>
                    </a:lnTo>
                    <a:close/>
                  </a:path>
                </a:pathLst>
              </a:custGeom>
              <a:solidFill>
                <a:srgbClr val="D6801C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2049579" cy="313654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10582548" y="5976720"/>
              <a:ext cx="8904828" cy="1114435"/>
              <a:chOff x="0" y="0"/>
              <a:chExt cx="2049579" cy="25650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049579" cy="256504"/>
              </a:xfrm>
              <a:custGeom>
                <a:avLst/>
                <a:gdLst/>
                <a:ahLst/>
                <a:cxnLst/>
                <a:rect r="r" b="b" t="t" l="l"/>
                <a:pathLst>
                  <a:path h="256504" w="2049579">
                    <a:moveTo>
                      <a:pt x="0" y="0"/>
                    </a:moveTo>
                    <a:lnTo>
                      <a:pt x="2049579" y="0"/>
                    </a:lnTo>
                    <a:lnTo>
                      <a:pt x="2049579" y="256504"/>
                    </a:lnTo>
                    <a:lnTo>
                      <a:pt x="0" y="256504"/>
                    </a:lnTo>
                    <a:close/>
                  </a:path>
                </a:pathLst>
              </a:custGeom>
              <a:solidFill>
                <a:srgbClr val="D6801C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2049579" cy="313654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11388828" y="301036"/>
              <a:ext cx="9559992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📊</a:t>
              </a: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 Results - EDA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1388828" y="1819956"/>
              <a:ext cx="9559992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📈</a:t>
              </a: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 Results of Model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1388828" y="3257172"/>
              <a:ext cx="9559992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📉</a:t>
              </a: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 Comparative Results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1388828" y="4633752"/>
              <a:ext cx="9559992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🔚</a:t>
              </a: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 Conclusion and Future Scope</a:t>
              </a:r>
            </a:p>
          </p:txBody>
        </p:sp>
        <p:grpSp>
          <p:nvGrpSpPr>
            <p:cNvPr name="Group 33" id="33"/>
            <p:cNvGrpSpPr/>
            <p:nvPr/>
          </p:nvGrpSpPr>
          <p:grpSpPr>
            <a:xfrm rot="0">
              <a:off x="10582548" y="7439447"/>
              <a:ext cx="8904828" cy="1114435"/>
              <a:chOff x="0" y="0"/>
              <a:chExt cx="2049579" cy="25650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049579" cy="256504"/>
              </a:xfrm>
              <a:custGeom>
                <a:avLst/>
                <a:gdLst/>
                <a:ahLst/>
                <a:cxnLst/>
                <a:rect r="r" b="b" t="t" l="l"/>
                <a:pathLst>
                  <a:path h="256504" w="2049579">
                    <a:moveTo>
                      <a:pt x="0" y="0"/>
                    </a:moveTo>
                    <a:lnTo>
                      <a:pt x="2049579" y="0"/>
                    </a:lnTo>
                    <a:lnTo>
                      <a:pt x="2049579" y="256504"/>
                    </a:lnTo>
                    <a:lnTo>
                      <a:pt x="0" y="256504"/>
                    </a:lnTo>
                    <a:close/>
                  </a:path>
                </a:pathLst>
              </a:custGeom>
              <a:solidFill>
                <a:srgbClr val="D6801C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57150"/>
                <a:ext cx="2049579" cy="313654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11388828" y="6091979"/>
              <a:ext cx="9559992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📚</a:t>
              </a: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 References</a:t>
              </a:r>
            </a:p>
          </p:txBody>
        </p:sp>
        <p:grpSp>
          <p:nvGrpSpPr>
            <p:cNvPr name="Group 37" id="37"/>
            <p:cNvGrpSpPr/>
            <p:nvPr/>
          </p:nvGrpSpPr>
          <p:grpSpPr>
            <a:xfrm rot="0">
              <a:off x="642916" y="59846"/>
              <a:ext cx="8738360" cy="1114435"/>
              <a:chOff x="0" y="0"/>
              <a:chExt cx="2011264" cy="256504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2011264" cy="256504"/>
              </a:xfrm>
              <a:custGeom>
                <a:avLst/>
                <a:gdLst/>
                <a:ahLst/>
                <a:cxnLst/>
                <a:rect r="r" b="b" t="t" l="l"/>
                <a:pathLst>
                  <a:path h="256504" w="2011264">
                    <a:moveTo>
                      <a:pt x="0" y="0"/>
                    </a:moveTo>
                    <a:lnTo>
                      <a:pt x="2011264" y="0"/>
                    </a:lnTo>
                    <a:lnTo>
                      <a:pt x="2011264" y="256504"/>
                    </a:lnTo>
                    <a:lnTo>
                      <a:pt x="0" y="256504"/>
                    </a:lnTo>
                    <a:close/>
                  </a:path>
                </a:pathLst>
              </a:custGeom>
              <a:solidFill>
                <a:srgbClr val="D6801C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57150"/>
                <a:ext cx="2011264" cy="313654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0"/>
              <a:ext cx="1285832" cy="1234126"/>
              <a:chOff x="0" y="0"/>
              <a:chExt cx="846854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44488" y="31884"/>
                <a:ext cx="757877" cy="749032"/>
              </a:xfrm>
              <a:custGeom>
                <a:avLst/>
                <a:gdLst/>
                <a:ahLst/>
                <a:cxnLst/>
                <a:rect r="r" b="b" t="t" l="l"/>
                <a:pathLst>
                  <a:path h="749032" w="757877">
                    <a:moveTo>
                      <a:pt x="454233" y="40382"/>
                    </a:moveTo>
                    <a:lnTo>
                      <a:pt x="727072" y="302250"/>
                    </a:lnTo>
                    <a:cubicBezTo>
                      <a:pt x="746752" y="321139"/>
                      <a:pt x="757877" y="347237"/>
                      <a:pt x="757877" y="374516"/>
                    </a:cubicBezTo>
                    <a:cubicBezTo>
                      <a:pt x="757877" y="401795"/>
                      <a:pt x="746752" y="427893"/>
                      <a:pt x="727072" y="446782"/>
                    </a:cubicBezTo>
                    <a:lnTo>
                      <a:pt x="454233" y="708650"/>
                    </a:lnTo>
                    <a:cubicBezTo>
                      <a:pt x="412159" y="749032"/>
                      <a:pt x="345719" y="749032"/>
                      <a:pt x="303645" y="708650"/>
                    </a:cubicBezTo>
                    <a:lnTo>
                      <a:pt x="30806" y="446782"/>
                    </a:lnTo>
                    <a:cubicBezTo>
                      <a:pt x="11126" y="427893"/>
                      <a:pt x="0" y="401795"/>
                      <a:pt x="0" y="374516"/>
                    </a:cubicBezTo>
                    <a:cubicBezTo>
                      <a:pt x="0" y="347237"/>
                      <a:pt x="11126" y="321139"/>
                      <a:pt x="30806" y="302250"/>
                    </a:cubicBezTo>
                    <a:lnTo>
                      <a:pt x="303645" y="40382"/>
                    </a:lnTo>
                    <a:cubicBezTo>
                      <a:pt x="345719" y="0"/>
                      <a:pt x="412159" y="0"/>
                      <a:pt x="454233" y="40382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145553" y="82550"/>
                <a:ext cx="555748" cy="590550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642916" y="1528696"/>
              <a:ext cx="8738360" cy="1114435"/>
              <a:chOff x="0" y="0"/>
              <a:chExt cx="2011264" cy="256504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2011264" cy="256504"/>
              </a:xfrm>
              <a:custGeom>
                <a:avLst/>
                <a:gdLst/>
                <a:ahLst/>
                <a:cxnLst/>
                <a:rect r="r" b="b" t="t" l="l"/>
                <a:pathLst>
                  <a:path h="256504" w="2011264">
                    <a:moveTo>
                      <a:pt x="0" y="0"/>
                    </a:moveTo>
                    <a:lnTo>
                      <a:pt x="2011264" y="0"/>
                    </a:lnTo>
                    <a:lnTo>
                      <a:pt x="2011264" y="256504"/>
                    </a:lnTo>
                    <a:lnTo>
                      <a:pt x="0" y="256504"/>
                    </a:lnTo>
                    <a:close/>
                  </a:path>
                </a:pathLst>
              </a:custGeom>
              <a:solidFill>
                <a:srgbClr val="D6801C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57150"/>
                <a:ext cx="2011264" cy="313654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0" y="1468850"/>
              <a:ext cx="1285832" cy="1234126"/>
              <a:chOff x="0" y="0"/>
              <a:chExt cx="846854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44488" y="31884"/>
                <a:ext cx="757877" cy="749032"/>
              </a:xfrm>
              <a:custGeom>
                <a:avLst/>
                <a:gdLst/>
                <a:ahLst/>
                <a:cxnLst/>
                <a:rect r="r" b="b" t="t" l="l"/>
                <a:pathLst>
                  <a:path h="749032" w="757877">
                    <a:moveTo>
                      <a:pt x="454233" y="40382"/>
                    </a:moveTo>
                    <a:lnTo>
                      <a:pt x="727072" y="302250"/>
                    </a:lnTo>
                    <a:cubicBezTo>
                      <a:pt x="746752" y="321139"/>
                      <a:pt x="757877" y="347237"/>
                      <a:pt x="757877" y="374516"/>
                    </a:cubicBezTo>
                    <a:cubicBezTo>
                      <a:pt x="757877" y="401795"/>
                      <a:pt x="746752" y="427893"/>
                      <a:pt x="727072" y="446782"/>
                    </a:cubicBezTo>
                    <a:lnTo>
                      <a:pt x="454233" y="708650"/>
                    </a:lnTo>
                    <a:cubicBezTo>
                      <a:pt x="412159" y="749032"/>
                      <a:pt x="345719" y="749032"/>
                      <a:pt x="303645" y="708650"/>
                    </a:cubicBezTo>
                    <a:lnTo>
                      <a:pt x="30806" y="446782"/>
                    </a:lnTo>
                    <a:cubicBezTo>
                      <a:pt x="11126" y="427893"/>
                      <a:pt x="0" y="401795"/>
                      <a:pt x="0" y="374516"/>
                    </a:cubicBezTo>
                    <a:cubicBezTo>
                      <a:pt x="0" y="347237"/>
                      <a:pt x="11126" y="321139"/>
                      <a:pt x="30806" y="302250"/>
                    </a:cubicBezTo>
                    <a:lnTo>
                      <a:pt x="303645" y="40382"/>
                    </a:lnTo>
                    <a:cubicBezTo>
                      <a:pt x="345719" y="0"/>
                      <a:pt x="412159" y="0"/>
                      <a:pt x="454233" y="40382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145553" y="82550"/>
                <a:ext cx="555748" cy="590550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642916" y="2991422"/>
              <a:ext cx="8738360" cy="1114435"/>
              <a:chOff x="0" y="0"/>
              <a:chExt cx="2011264" cy="256504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2011264" cy="256504"/>
              </a:xfrm>
              <a:custGeom>
                <a:avLst/>
                <a:gdLst/>
                <a:ahLst/>
                <a:cxnLst/>
                <a:rect r="r" b="b" t="t" l="l"/>
                <a:pathLst>
                  <a:path h="256504" w="2011264">
                    <a:moveTo>
                      <a:pt x="0" y="0"/>
                    </a:moveTo>
                    <a:lnTo>
                      <a:pt x="2011264" y="0"/>
                    </a:lnTo>
                    <a:lnTo>
                      <a:pt x="2011264" y="256504"/>
                    </a:lnTo>
                    <a:lnTo>
                      <a:pt x="0" y="256504"/>
                    </a:lnTo>
                    <a:close/>
                  </a:path>
                </a:pathLst>
              </a:custGeom>
              <a:solidFill>
                <a:srgbClr val="D6801C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57150"/>
                <a:ext cx="2011264" cy="313654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0" y="2931576"/>
              <a:ext cx="1285832" cy="1234126"/>
              <a:chOff x="0" y="0"/>
              <a:chExt cx="846854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44488" y="31884"/>
                <a:ext cx="757877" cy="749032"/>
              </a:xfrm>
              <a:custGeom>
                <a:avLst/>
                <a:gdLst/>
                <a:ahLst/>
                <a:cxnLst/>
                <a:rect r="r" b="b" t="t" l="l"/>
                <a:pathLst>
                  <a:path h="749032" w="757877">
                    <a:moveTo>
                      <a:pt x="454233" y="40382"/>
                    </a:moveTo>
                    <a:lnTo>
                      <a:pt x="727072" y="302250"/>
                    </a:lnTo>
                    <a:cubicBezTo>
                      <a:pt x="746752" y="321139"/>
                      <a:pt x="757877" y="347237"/>
                      <a:pt x="757877" y="374516"/>
                    </a:cubicBezTo>
                    <a:cubicBezTo>
                      <a:pt x="757877" y="401795"/>
                      <a:pt x="746752" y="427893"/>
                      <a:pt x="727072" y="446782"/>
                    </a:cubicBezTo>
                    <a:lnTo>
                      <a:pt x="454233" y="708650"/>
                    </a:lnTo>
                    <a:cubicBezTo>
                      <a:pt x="412159" y="749032"/>
                      <a:pt x="345719" y="749032"/>
                      <a:pt x="303645" y="708650"/>
                    </a:cubicBezTo>
                    <a:lnTo>
                      <a:pt x="30806" y="446782"/>
                    </a:lnTo>
                    <a:cubicBezTo>
                      <a:pt x="11126" y="427893"/>
                      <a:pt x="0" y="401795"/>
                      <a:pt x="0" y="374516"/>
                    </a:cubicBezTo>
                    <a:cubicBezTo>
                      <a:pt x="0" y="347237"/>
                      <a:pt x="11126" y="321139"/>
                      <a:pt x="30806" y="302250"/>
                    </a:cubicBezTo>
                    <a:lnTo>
                      <a:pt x="303645" y="40382"/>
                    </a:lnTo>
                    <a:cubicBezTo>
                      <a:pt x="345719" y="0"/>
                      <a:pt x="412159" y="0"/>
                      <a:pt x="454233" y="40382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145553" y="82550"/>
                <a:ext cx="555748" cy="590550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642916" y="4454148"/>
              <a:ext cx="8738360" cy="1114435"/>
              <a:chOff x="0" y="0"/>
              <a:chExt cx="2011264" cy="256504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2011264" cy="256504"/>
              </a:xfrm>
              <a:custGeom>
                <a:avLst/>
                <a:gdLst/>
                <a:ahLst/>
                <a:cxnLst/>
                <a:rect r="r" b="b" t="t" l="l"/>
                <a:pathLst>
                  <a:path h="256504" w="2011264">
                    <a:moveTo>
                      <a:pt x="0" y="0"/>
                    </a:moveTo>
                    <a:lnTo>
                      <a:pt x="2011264" y="0"/>
                    </a:lnTo>
                    <a:lnTo>
                      <a:pt x="2011264" y="256504"/>
                    </a:lnTo>
                    <a:lnTo>
                      <a:pt x="0" y="256504"/>
                    </a:lnTo>
                    <a:close/>
                  </a:path>
                </a:pathLst>
              </a:custGeom>
              <a:solidFill>
                <a:srgbClr val="D6801C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57150"/>
                <a:ext cx="2011264" cy="313654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0" y="4394303"/>
              <a:ext cx="1285832" cy="1234126"/>
              <a:chOff x="0" y="0"/>
              <a:chExt cx="846854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44488" y="31884"/>
                <a:ext cx="757877" cy="749032"/>
              </a:xfrm>
              <a:custGeom>
                <a:avLst/>
                <a:gdLst/>
                <a:ahLst/>
                <a:cxnLst/>
                <a:rect r="r" b="b" t="t" l="l"/>
                <a:pathLst>
                  <a:path h="749032" w="757877">
                    <a:moveTo>
                      <a:pt x="454233" y="40382"/>
                    </a:moveTo>
                    <a:lnTo>
                      <a:pt x="727072" y="302250"/>
                    </a:lnTo>
                    <a:cubicBezTo>
                      <a:pt x="746752" y="321139"/>
                      <a:pt x="757877" y="347237"/>
                      <a:pt x="757877" y="374516"/>
                    </a:cubicBezTo>
                    <a:cubicBezTo>
                      <a:pt x="757877" y="401795"/>
                      <a:pt x="746752" y="427893"/>
                      <a:pt x="727072" y="446782"/>
                    </a:cubicBezTo>
                    <a:lnTo>
                      <a:pt x="454233" y="708650"/>
                    </a:lnTo>
                    <a:cubicBezTo>
                      <a:pt x="412159" y="749032"/>
                      <a:pt x="345719" y="749032"/>
                      <a:pt x="303645" y="708650"/>
                    </a:cubicBezTo>
                    <a:lnTo>
                      <a:pt x="30806" y="446782"/>
                    </a:lnTo>
                    <a:cubicBezTo>
                      <a:pt x="11126" y="427893"/>
                      <a:pt x="0" y="401795"/>
                      <a:pt x="0" y="374516"/>
                    </a:cubicBezTo>
                    <a:cubicBezTo>
                      <a:pt x="0" y="347237"/>
                      <a:pt x="11126" y="321139"/>
                      <a:pt x="30806" y="302250"/>
                    </a:cubicBezTo>
                    <a:lnTo>
                      <a:pt x="303645" y="40382"/>
                    </a:lnTo>
                    <a:cubicBezTo>
                      <a:pt x="345719" y="0"/>
                      <a:pt x="412159" y="0"/>
                      <a:pt x="454233" y="40382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145553" y="82550"/>
                <a:ext cx="555748" cy="590550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642916" y="5916875"/>
              <a:ext cx="8738360" cy="1114435"/>
              <a:chOff x="0" y="0"/>
              <a:chExt cx="2011264" cy="256504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2011264" cy="256504"/>
              </a:xfrm>
              <a:custGeom>
                <a:avLst/>
                <a:gdLst/>
                <a:ahLst/>
                <a:cxnLst/>
                <a:rect r="r" b="b" t="t" l="l"/>
                <a:pathLst>
                  <a:path h="256504" w="2011264">
                    <a:moveTo>
                      <a:pt x="0" y="0"/>
                    </a:moveTo>
                    <a:lnTo>
                      <a:pt x="2011264" y="0"/>
                    </a:lnTo>
                    <a:lnTo>
                      <a:pt x="2011264" y="256504"/>
                    </a:lnTo>
                    <a:lnTo>
                      <a:pt x="0" y="256504"/>
                    </a:lnTo>
                    <a:close/>
                  </a:path>
                </a:pathLst>
              </a:custGeom>
              <a:solidFill>
                <a:srgbClr val="D6801C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57150"/>
                <a:ext cx="2011264" cy="313654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0" y="5857029"/>
              <a:ext cx="1285832" cy="1234126"/>
              <a:chOff x="0" y="0"/>
              <a:chExt cx="846854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44488" y="31884"/>
                <a:ext cx="757877" cy="749032"/>
              </a:xfrm>
              <a:custGeom>
                <a:avLst/>
                <a:gdLst/>
                <a:ahLst/>
                <a:cxnLst/>
                <a:rect r="r" b="b" t="t" l="l"/>
                <a:pathLst>
                  <a:path h="749032" w="757877">
                    <a:moveTo>
                      <a:pt x="454233" y="40382"/>
                    </a:moveTo>
                    <a:lnTo>
                      <a:pt x="727072" y="302250"/>
                    </a:lnTo>
                    <a:cubicBezTo>
                      <a:pt x="746752" y="321139"/>
                      <a:pt x="757877" y="347237"/>
                      <a:pt x="757877" y="374516"/>
                    </a:cubicBezTo>
                    <a:cubicBezTo>
                      <a:pt x="757877" y="401795"/>
                      <a:pt x="746752" y="427893"/>
                      <a:pt x="727072" y="446782"/>
                    </a:cubicBezTo>
                    <a:lnTo>
                      <a:pt x="454233" y="708650"/>
                    </a:lnTo>
                    <a:cubicBezTo>
                      <a:pt x="412159" y="749032"/>
                      <a:pt x="345719" y="749032"/>
                      <a:pt x="303645" y="708650"/>
                    </a:cubicBezTo>
                    <a:lnTo>
                      <a:pt x="30806" y="446782"/>
                    </a:lnTo>
                    <a:cubicBezTo>
                      <a:pt x="11126" y="427893"/>
                      <a:pt x="0" y="401795"/>
                      <a:pt x="0" y="374516"/>
                    </a:cubicBezTo>
                    <a:cubicBezTo>
                      <a:pt x="0" y="347237"/>
                      <a:pt x="11126" y="321139"/>
                      <a:pt x="30806" y="302250"/>
                    </a:cubicBezTo>
                    <a:lnTo>
                      <a:pt x="303645" y="40382"/>
                    </a:lnTo>
                    <a:cubicBezTo>
                      <a:pt x="345719" y="0"/>
                      <a:pt x="412159" y="0"/>
                      <a:pt x="454233" y="40382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145553" y="82550"/>
                <a:ext cx="555748" cy="590550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642916" y="7379601"/>
              <a:ext cx="8738360" cy="1114435"/>
              <a:chOff x="0" y="0"/>
              <a:chExt cx="2011264" cy="256504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011264" cy="256504"/>
              </a:xfrm>
              <a:custGeom>
                <a:avLst/>
                <a:gdLst/>
                <a:ahLst/>
                <a:cxnLst/>
                <a:rect r="r" b="b" t="t" l="l"/>
                <a:pathLst>
                  <a:path h="256504" w="2011264">
                    <a:moveTo>
                      <a:pt x="0" y="0"/>
                    </a:moveTo>
                    <a:lnTo>
                      <a:pt x="2011264" y="0"/>
                    </a:lnTo>
                    <a:lnTo>
                      <a:pt x="2011264" y="256504"/>
                    </a:lnTo>
                    <a:lnTo>
                      <a:pt x="0" y="256504"/>
                    </a:lnTo>
                    <a:close/>
                  </a:path>
                </a:pathLst>
              </a:custGeom>
              <a:solidFill>
                <a:srgbClr val="D6801C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57150"/>
                <a:ext cx="2011264" cy="313654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0" y="7319755"/>
              <a:ext cx="1285832" cy="1234126"/>
              <a:chOff x="0" y="0"/>
              <a:chExt cx="846854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44488" y="31884"/>
                <a:ext cx="757877" cy="749032"/>
              </a:xfrm>
              <a:custGeom>
                <a:avLst/>
                <a:gdLst/>
                <a:ahLst/>
                <a:cxnLst/>
                <a:rect r="r" b="b" t="t" l="l"/>
                <a:pathLst>
                  <a:path h="749032" w="757877">
                    <a:moveTo>
                      <a:pt x="454233" y="40382"/>
                    </a:moveTo>
                    <a:lnTo>
                      <a:pt x="727072" y="302250"/>
                    </a:lnTo>
                    <a:cubicBezTo>
                      <a:pt x="746752" y="321139"/>
                      <a:pt x="757877" y="347237"/>
                      <a:pt x="757877" y="374516"/>
                    </a:cubicBezTo>
                    <a:cubicBezTo>
                      <a:pt x="757877" y="401795"/>
                      <a:pt x="746752" y="427893"/>
                      <a:pt x="727072" y="446782"/>
                    </a:cubicBezTo>
                    <a:lnTo>
                      <a:pt x="454233" y="708650"/>
                    </a:lnTo>
                    <a:cubicBezTo>
                      <a:pt x="412159" y="749032"/>
                      <a:pt x="345719" y="749032"/>
                      <a:pt x="303645" y="708650"/>
                    </a:cubicBezTo>
                    <a:lnTo>
                      <a:pt x="30806" y="446782"/>
                    </a:lnTo>
                    <a:cubicBezTo>
                      <a:pt x="11126" y="427893"/>
                      <a:pt x="0" y="401795"/>
                      <a:pt x="0" y="374516"/>
                    </a:cubicBezTo>
                    <a:cubicBezTo>
                      <a:pt x="0" y="347237"/>
                      <a:pt x="11126" y="321139"/>
                      <a:pt x="30806" y="302250"/>
                    </a:cubicBezTo>
                    <a:lnTo>
                      <a:pt x="303645" y="40382"/>
                    </a:lnTo>
                    <a:cubicBezTo>
                      <a:pt x="345719" y="0"/>
                      <a:pt x="412159" y="0"/>
                      <a:pt x="454233" y="40382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145553" y="82550"/>
                <a:ext cx="555748" cy="590550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3" id="73"/>
            <p:cNvSpPr txBox="true"/>
            <p:nvPr/>
          </p:nvSpPr>
          <p:spPr>
            <a:xfrm rot="0">
              <a:off x="335646" y="341944"/>
              <a:ext cx="684999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1</a:t>
              </a:r>
            </a:p>
          </p:txBody>
        </p:sp>
        <p:sp>
          <p:nvSpPr>
            <p:cNvPr name="TextBox 74" id="74"/>
            <p:cNvSpPr txBox="true"/>
            <p:nvPr/>
          </p:nvSpPr>
          <p:spPr>
            <a:xfrm rot="0">
              <a:off x="335646" y="1860864"/>
              <a:ext cx="684999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2</a:t>
              </a:r>
            </a:p>
          </p:txBody>
        </p:sp>
        <p:sp>
          <p:nvSpPr>
            <p:cNvPr name="TextBox 75" id="75"/>
            <p:cNvSpPr txBox="true"/>
            <p:nvPr/>
          </p:nvSpPr>
          <p:spPr>
            <a:xfrm rot="0">
              <a:off x="335646" y="3379784"/>
              <a:ext cx="684999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3</a:t>
              </a:r>
            </a:p>
          </p:txBody>
        </p:sp>
        <p:sp>
          <p:nvSpPr>
            <p:cNvPr name="TextBox 76" id="76"/>
            <p:cNvSpPr txBox="true"/>
            <p:nvPr/>
          </p:nvSpPr>
          <p:spPr>
            <a:xfrm rot="0">
              <a:off x="335646" y="4716353"/>
              <a:ext cx="684999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4</a:t>
              </a:r>
            </a:p>
          </p:txBody>
        </p:sp>
        <p:sp>
          <p:nvSpPr>
            <p:cNvPr name="TextBox 77" id="77"/>
            <p:cNvSpPr txBox="true"/>
            <p:nvPr/>
          </p:nvSpPr>
          <p:spPr>
            <a:xfrm rot="0">
              <a:off x="335646" y="6235273"/>
              <a:ext cx="684999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5</a:t>
              </a:r>
            </a:p>
          </p:txBody>
        </p:sp>
        <p:sp>
          <p:nvSpPr>
            <p:cNvPr name="TextBox 78" id="78"/>
            <p:cNvSpPr txBox="true"/>
            <p:nvPr/>
          </p:nvSpPr>
          <p:spPr>
            <a:xfrm rot="0">
              <a:off x="335646" y="7658096"/>
              <a:ext cx="684999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6</a:t>
              </a:r>
            </a:p>
          </p:txBody>
        </p:sp>
        <p:sp>
          <p:nvSpPr>
            <p:cNvPr name="TextBox 79" id="79"/>
            <p:cNvSpPr txBox="true"/>
            <p:nvPr/>
          </p:nvSpPr>
          <p:spPr>
            <a:xfrm rot="0">
              <a:off x="1434123" y="241190"/>
              <a:ext cx="9381276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📝Pro</a:t>
              </a: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blem Statement</a:t>
              </a:r>
            </a:p>
          </p:txBody>
        </p:sp>
        <p:sp>
          <p:nvSpPr>
            <p:cNvPr name="TextBox 80" id="80"/>
            <p:cNvSpPr txBox="true"/>
            <p:nvPr/>
          </p:nvSpPr>
          <p:spPr>
            <a:xfrm rot="0">
              <a:off x="1434123" y="1760110"/>
              <a:ext cx="9381276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📢</a:t>
              </a: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 Introduction</a:t>
              </a:r>
            </a:p>
          </p:txBody>
        </p:sp>
        <p:sp>
          <p:nvSpPr>
            <p:cNvPr name="TextBox 81" id="81"/>
            <p:cNvSpPr txBox="true"/>
            <p:nvPr/>
          </p:nvSpPr>
          <p:spPr>
            <a:xfrm rot="0">
              <a:off x="1434123" y="3197326"/>
              <a:ext cx="9381276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📖</a:t>
              </a: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 Literature Survey</a:t>
              </a:r>
            </a:p>
          </p:txBody>
        </p:sp>
        <p:sp>
          <p:nvSpPr>
            <p:cNvPr name="TextBox 82" id="82"/>
            <p:cNvSpPr txBox="true"/>
            <p:nvPr/>
          </p:nvSpPr>
          <p:spPr>
            <a:xfrm rot="0">
              <a:off x="1434123" y="4615599"/>
              <a:ext cx="9381276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⚙️</a:t>
              </a: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 Methodology</a:t>
              </a:r>
            </a:p>
          </p:txBody>
        </p:sp>
        <p:sp>
          <p:nvSpPr>
            <p:cNvPr name="TextBox 83" id="83"/>
            <p:cNvSpPr txBox="true"/>
            <p:nvPr/>
          </p:nvSpPr>
          <p:spPr>
            <a:xfrm rot="0">
              <a:off x="1434123" y="6134519"/>
              <a:ext cx="9381276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🏗️</a:t>
              </a: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 Architecture</a:t>
              </a:r>
            </a:p>
          </p:txBody>
        </p:sp>
        <p:sp>
          <p:nvSpPr>
            <p:cNvPr name="TextBox 84" id="84"/>
            <p:cNvSpPr txBox="true"/>
            <p:nvPr/>
          </p:nvSpPr>
          <p:spPr>
            <a:xfrm rot="0">
              <a:off x="1434123" y="7475639"/>
              <a:ext cx="9381276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💻</a:t>
              </a: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 Implementation Details</a:t>
              </a:r>
            </a:p>
          </p:txBody>
        </p:sp>
        <p:grpSp>
          <p:nvGrpSpPr>
            <p:cNvPr name="Group 85" id="85"/>
            <p:cNvGrpSpPr/>
            <p:nvPr/>
          </p:nvGrpSpPr>
          <p:grpSpPr>
            <a:xfrm rot="0">
              <a:off x="9927384" y="0"/>
              <a:ext cx="1310327" cy="1234126"/>
              <a:chOff x="0" y="0"/>
              <a:chExt cx="862986" cy="812800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44228" y="30775"/>
                <a:ext cx="774531" cy="751250"/>
              </a:xfrm>
              <a:custGeom>
                <a:avLst/>
                <a:gdLst/>
                <a:ahLst/>
                <a:cxnLst/>
                <a:rect r="r" b="b" t="t" l="l"/>
                <a:pathLst>
                  <a:path h="751250" w="774531">
                    <a:moveTo>
                      <a:pt x="461817" y="39441"/>
                    </a:moveTo>
                    <a:lnTo>
                      <a:pt x="744207" y="305409"/>
                    </a:lnTo>
                    <a:cubicBezTo>
                      <a:pt x="763559" y="323636"/>
                      <a:pt x="774530" y="349041"/>
                      <a:pt x="774530" y="375625"/>
                    </a:cubicBezTo>
                    <a:cubicBezTo>
                      <a:pt x="774530" y="402209"/>
                      <a:pt x="763559" y="427614"/>
                      <a:pt x="744207" y="445841"/>
                    </a:cubicBezTo>
                    <a:lnTo>
                      <a:pt x="461817" y="711809"/>
                    </a:lnTo>
                    <a:cubicBezTo>
                      <a:pt x="419940" y="751250"/>
                      <a:pt x="354590" y="751250"/>
                      <a:pt x="312714" y="711809"/>
                    </a:cubicBezTo>
                    <a:lnTo>
                      <a:pt x="30324" y="445841"/>
                    </a:lnTo>
                    <a:cubicBezTo>
                      <a:pt x="10972" y="427614"/>
                      <a:pt x="0" y="402209"/>
                      <a:pt x="0" y="375625"/>
                    </a:cubicBezTo>
                    <a:cubicBezTo>
                      <a:pt x="0" y="349041"/>
                      <a:pt x="10972" y="323636"/>
                      <a:pt x="30324" y="305409"/>
                    </a:cubicBezTo>
                    <a:lnTo>
                      <a:pt x="312714" y="39441"/>
                    </a:lnTo>
                    <a:cubicBezTo>
                      <a:pt x="354590" y="0"/>
                      <a:pt x="419940" y="0"/>
                      <a:pt x="461817" y="39441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148326" y="82550"/>
                <a:ext cx="566335" cy="590550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9927384" y="1468850"/>
              <a:ext cx="1310327" cy="1234126"/>
              <a:chOff x="0" y="0"/>
              <a:chExt cx="862986" cy="812800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44228" y="30775"/>
                <a:ext cx="774531" cy="751250"/>
              </a:xfrm>
              <a:custGeom>
                <a:avLst/>
                <a:gdLst/>
                <a:ahLst/>
                <a:cxnLst/>
                <a:rect r="r" b="b" t="t" l="l"/>
                <a:pathLst>
                  <a:path h="751250" w="774531">
                    <a:moveTo>
                      <a:pt x="461817" y="39441"/>
                    </a:moveTo>
                    <a:lnTo>
                      <a:pt x="744207" y="305409"/>
                    </a:lnTo>
                    <a:cubicBezTo>
                      <a:pt x="763559" y="323636"/>
                      <a:pt x="774530" y="349041"/>
                      <a:pt x="774530" y="375625"/>
                    </a:cubicBezTo>
                    <a:cubicBezTo>
                      <a:pt x="774530" y="402209"/>
                      <a:pt x="763559" y="427614"/>
                      <a:pt x="744207" y="445841"/>
                    </a:cubicBezTo>
                    <a:lnTo>
                      <a:pt x="461817" y="711809"/>
                    </a:lnTo>
                    <a:cubicBezTo>
                      <a:pt x="419940" y="751250"/>
                      <a:pt x="354590" y="751250"/>
                      <a:pt x="312714" y="711809"/>
                    </a:cubicBezTo>
                    <a:lnTo>
                      <a:pt x="30324" y="445841"/>
                    </a:lnTo>
                    <a:cubicBezTo>
                      <a:pt x="10972" y="427614"/>
                      <a:pt x="0" y="402209"/>
                      <a:pt x="0" y="375625"/>
                    </a:cubicBezTo>
                    <a:cubicBezTo>
                      <a:pt x="0" y="349041"/>
                      <a:pt x="10972" y="323636"/>
                      <a:pt x="30324" y="305409"/>
                    </a:cubicBezTo>
                    <a:lnTo>
                      <a:pt x="312714" y="39441"/>
                    </a:lnTo>
                    <a:cubicBezTo>
                      <a:pt x="354590" y="0"/>
                      <a:pt x="419940" y="0"/>
                      <a:pt x="461817" y="39441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148326" y="82550"/>
                <a:ext cx="566335" cy="590550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0">
              <a:off x="9927384" y="2931576"/>
              <a:ext cx="1310327" cy="1234126"/>
              <a:chOff x="0" y="0"/>
              <a:chExt cx="862986" cy="812800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44228" y="30775"/>
                <a:ext cx="774531" cy="751250"/>
              </a:xfrm>
              <a:custGeom>
                <a:avLst/>
                <a:gdLst/>
                <a:ahLst/>
                <a:cxnLst/>
                <a:rect r="r" b="b" t="t" l="l"/>
                <a:pathLst>
                  <a:path h="751250" w="774531">
                    <a:moveTo>
                      <a:pt x="461817" y="39441"/>
                    </a:moveTo>
                    <a:lnTo>
                      <a:pt x="744207" y="305409"/>
                    </a:lnTo>
                    <a:cubicBezTo>
                      <a:pt x="763559" y="323636"/>
                      <a:pt x="774530" y="349041"/>
                      <a:pt x="774530" y="375625"/>
                    </a:cubicBezTo>
                    <a:cubicBezTo>
                      <a:pt x="774530" y="402209"/>
                      <a:pt x="763559" y="427614"/>
                      <a:pt x="744207" y="445841"/>
                    </a:cubicBezTo>
                    <a:lnTo>
                      <a:pt x="461817" y="711809"/>
                    </a:lnTo>
                    <a:cubicBezTo>
                      <a:pt x="419940" y="751250"/>
                      <a:pt x="354590" y="751250"/>
                      <a:pt x="312714" y="711809"/>
                    </a:cubicBezTo>
                    <a:lnTo>
                      <a:pt x="30324" y="445841"/>
                    </a:lnTo>
                    <a:cubicBezTo>
                      <a:pt x="10972" y="427614"/>
                      <a:pt x="0" y="402209"/>
                      <a:pt x="0" y="375625"/>
                    </a:cubicBezTo>
                    <a:cubicBezTo>
                      <a:pt x="0" y="349041"/>
                      <a:pt x="10972" y="323636"/>
                      <a:pt x="30324" y="305409"/>
                    </a:cubicBezTo>
                    <a:lnTo>
                      <a:pt x="312714" y="39441"/>
                    </a:lnTo>
                    <a:cubicBezTo>
                      <a:pt x="354590" y="0"/>
                      <a:pt x="419940" y="0"/>
                      <a:pt x="461817" y="39441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148326" y="82550"/>
                <a:ext cx="566335" cy="590550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4" id="94"/>
            <p:cNvGrpSpPr/>
            <p:nvPr/>
          </p:nvGrpSpPr>
          <p:grpSpPr>
            <a:xfrm rot="0">
              <a:off x="9927384" y="4394303"/>
              <a:ext cx="1310327" cy="1234126"/>
              <a:chOff x="0" y="0"/>
              <a:chExt cx="862986" cy="812800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44228" y="30775"/>
                <a:ext cx="774531" cy="751250"/>
              </a:xfrm>
              <a:custGeom>
                <a:avLst/>
                <a:gdLst/>
                <a:ahLst/>
                <a:cxnLst/>
                <a:rect r="r" b="b" t="t" l="l"/>
                <a:pathLst>
                  <a:path h="751250" w="774531">
                    <a:moveTo>
                      <a:pt x="461817" y="39441"/>
                    </a:moveTo>
                    <a:lnTo>
                      <a:pt x="744207" y="305409"/>
                    </a:lnTo>
                    <a:cubicBezTo>
                      <a:pt x="763559" y="323636"/>
                      <a:pt x="774530" y="349041"/>
                      <a:pt x="774530" y="375625"/>
                    </a:cubicBezTo>
                    <a:cubicBezTo>
                      <a:pt x="774530" y="402209"/>
                      <a:pt x="763559" y="427614"/>
                      <a:pt x="744207" y="445841"/>
                    </a:cubicBezTo>
                    <a:lnTo>
                      <a:pt x="461817" y="711809"/>
                    </a:lnTo>
                    <a:cubicBezTo>
                      <a:pt x="419940" y="751250"/>
                      <a:pt x="354590" y="751250"/>
                      <a:pt x="312714" y="711809"/>
                    </a:cubicBezTo>
                    <a:lnTo>
                      <a:pt x="30324" y="445841"/>
                    </a:lnTo>
                    <a:cubicBezTo>
                      <a:pt x="10972" y="427614"/>
                      <a:pt x="0" y="402209"/>
                      <a:pt x="0" y="375625"/>
                    </a:cubicBezTo>
                    <a:cubicBezTo>
                      <a:pt x="0" y="349041"/>
                      <a:pt x="10972" y="323636"/>
                      <a:pt x="30324" y="305409"/>
                    </a:cubicBezTo>
                    <a:lnTo>
                      <a:pt x="312714" y="39441"/>
                    </a:lnTo>
                    <a:cubicBezTo>
                      <a:pt x="354590" y="0"/>
                      <a:pt x="419940" y="0"/>
                      <a:pt x="461817" y="39441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96" id="96"/>
              <p:cNvSpPr txBox="true"/>
              <p:nvPr/>
            </p:nvSpPr>
            <p:spPr>
              <a:xfrm>
                <a:off x="148326" y="82550"/>
                <a:ext cx="566335" cy="590550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7" id="97"/>
            <p:cNvGrpSpPr/>
            <p:nvPr/>
          </p:nvGrpSpPr>
          <p:grpSpPr>
            <a:xfrm rot="0">
              <a:off x="9927384" y="5857029"/>
              <a:ext cx="1310327" cy="1234126"/>
              <a:chOff x="0" y="0"/>
              <a:chExt cx="862986" cy="812800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44228" y="30775"/>
                <a:ext cx="774531" cy="751250"/>
              </a:xfrm>
              <a:custGeom>
                <a:avLst/>
                <a:gdLst/>
                <a:ahLst/>
                <a:cxnLst/>
                <a:rect r="r" b="b" t="t" l="l"/>
                <a:pathLst>
                  <a:path h="751250" w="774531">
                    <a:moveTo>
                      <a:pt x="461817" y="39441"/>
                    </a:moveTo>
                    <a:lnTo>
                      <a:pt x="744207" y="305409"/>
                    </a:lnTo>
                    <a:cubicBezTo>
                      <a:pt x="763559" y="323636"/>
                      <a:pt x="774530" y="349041"/>
                      <a:pt x="774530" y="375625"/>
                    </a:cubicBezTo>
                    <a:cubicBezTo>
                      <a:pt x="774530" y="402209"/>
                      <a:pt x="763559" y="427614"/>
                      <a:pt x="744207" y="445841"/>
                    </a:cubicBezTo>
                    <a:lnTo>
                      <a:pt x="461817" y="711809"/>
                    </a:lnTo>
                    <a:cubicBezTo>
                      <a:pt x="419940" y="751250"/>
                      <a:pt x="354590" y="751250"/>
                      <a:pt x="312714" y="711809"/>
                    </a:cubicBezTo>
                    <a:lnTo>
                      <a:pt x="30324" y="445841"/>
                    </a:lnTo>
                    <a:cubicBezTo>
                      <a:pt x="10972" y="427614"/>
                      <a:pt x="0" y="402209"/>
                      <a:pt x="0" y="375625"/>
                    </a:cubicBezTo>
                    <a:cubicBezTo>
                      <a:pt x="0" y="349041"/>
                      <a:pt x="10972" y="323636"/>
                      <a:pt x="30324" y="305409"/>
                    </a:cubicBezTo>
                    <a:lnTo>
                      <a:pt x="312714" y="39441"/>
                    </a:lnTo>
                    <a:cubicBezTo>
                      <a:pt x="354590" y="0"/>
                      <a:pt x="419940" y="0"/>
                      <a:pt x="461817" y="39441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99" id="99"/>
              <p:cNvSpPr txBox="true"/>
              <p:nvPr/>
            </p:nvSpPr>
            <p:spPr>
              <a:xfrm>
                <a:off x="148326" y="82550"/>
                <a:ext cx="566335" cy="590550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0" id="100"/>
            <p:cNvSpPr txBox="true"/>
            <p:nvPr/>
          </p:nvSpPr>
          <p:spPr>
            <a:xfrm rot="0">
              <a:off x="10269424" y="1860864"/>
              <a:ext cx="69804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8</a:t>
              </a:r>
            </a:p>
          </p:txBody>
        </p:sp>
        <p:sp>
          <p:nvSpPr>
            <p:cNvPr name="TextBox 101" id="101"/>
            <p:cNvSpPr txBox="true"/>
            <p:nvPr/>
          </p:nvSpPr>
          <p:spPr>
            <a:xfrm rot="0">
              <a:off x="10269424" y="3379784"/>
              <a:ext cx="69804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9</a:t>
              </a:r>
            </a:p>
          </p:txBody>
        </p:sp>
        <p:sp>
          <p:nvSpPr>
            <p:cNvPr name="TextBox 102" id="102"/>
            <p:cNvSpPr txBox="true"/>
            <p:nvPr/>
          </p:nvSpPr>
          <p:spPr>
            <a:xfrm rot="0">
              <a:off x="10269424" y="4716353"/>
              <a:ext cx="69804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10</a:t>
              </a:r>
            </a:p>
          </p:txBody>
        </p:sp>
        <p:sp>
          <p:nvSpPr>
            <p:cNvPr name="TextBox 103" id="103"/>
            <p:cNvSpPr txBox="true"/>
            <p:nvPr/>
          </p:nvSpPr>
          <p:spPr>
            <a:xfrm rot="0">
              <a:off x="10269424" y="6235273"/>
              <a:ext cx="69804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11</a:t>
              </a:r>
            </a:p>
          </p:txBody>
        </p:sp>
        <p:grpSp>
          <p:nvGrpSpPr>
            <p:cNvPr name="Group 104" id="104"/>
            <p:cNvGrpSpPr/>
            <p:nvPr/>
          </p:nvGrpSpPr>
          <p:grpSpPr>
            <a:xfrm rot="0">
              <a:off x="9927384" y="7319755"/>
              <a:ext cx="1310327" cy="1234126"/>
              <a:chOff x="0" y="0"/>
              <a:chExt cx="862986" cy="812800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44228" y="30775"/>
                <a:ext cx="774531" cy="751250"/>
              </a:xfrm>
              <a:custGeom>
                <a:avLst/>
                <a:gdLst/>
                <a:ahLst/>
                <a:cxnLst/>
                <a:rect r="r" b="b" t="t" l="l"/>
                <a:pathLst>
                  <a:path h="751250" w="774531">
                    <a:moveTo>
                      <a:pt x="461817" y="39441"/>
                    </a:moveTo>
                    <a:lnTo>
                      <a:pt x="744207" y="305409"/>
                    </a:lnTo>
                    <a:cubicBezTo>
                      <a:pt x="763559" y="323636"/>
                      <a:pt x="774530" y="349041"/>
                      <a:pt x="774530" y="375625"/>
                    </a:cubicBezTo>
                    <a:cubicBezTo>
                      <a:pt x="774530" y="402209"/>
                      <a:pt x="763559" y="427614"/>
                      <a:pt x="744207" y="445841"/>
                    </a:cubicBezTo>
                    <a:lnTo>
                      <a:pt x="461817" y="711809"/>
                    </a:lnTo>
                    <a:cubicBezTo>
                      <a:pt x="419940" y="751250"/>
                      <a:pt x="354590" y="751250"/>
                      <a:pt x="312714" y="711809"/>
                    </a:cubicBezTo>
                    <a:lnTo>
                      <a:pt x="30324" y="445841"/>
                    </a:lnTo>
                    <a:cubicBezTo>
                      <a:pt x="10972" y="427614"/>
                      <a:pt x="0" y="402209"/>
                      <a:pt x="0" y="375625"/>
                    </a:cubicBezTo>
                    <a:cubicBezTo>
                      <a:pt x="0" y="349041"/>
                      <a:pt x="10972" y="323636"/>
                      <a:pt x="30324" y="305409"/>
                    </a:cubicBezTo>
                    <a:lnTo>
                      <a:pt x="312714" y="39441"/>
                    </a:lnTo>
                    <a:cubicBezTo>
                      <a:pt x="354590" y="0"/>
                      <a:pt x="419940" y="0"/>
                      <a:pt x="461817" y="39441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148326" y="82550"/>
                <a:ext cx="566335" cy="590550"/>
              </a:xfrm>
              <a:prstGeom prst="rect">
                <a:avLst/>
              </a:prstGeom>
            </p:spPr>
            <p:txBody>
              <a:bodyPr anchor="ctr" rtlCol="false" tIns="37160" lIns="37160" bIns="37160" rIns="3716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7" id="107"/>
            <p:cNvSpPr txBox="true"/>
            <p:nvPr/>
          </p:nvSpPr>
          <p:spPr>
            <a:xfrm rot="0">
              <a:off x="10269424" y="7658096"/>
              <a:ext cx="69804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12</a:t>
              </a:r>
            </a:p>
          </p:txBody>
        </p:sp>
        <p:sp>
          <p:nvSpPr>
            <p:cNvPr name="TextBox 108" id="108"/>
            <p:cNvSpPr txBox="true"/>
            <p:nvPr/>
          </p:nvSpPr>
          <p:spPr>
            <a:xfrm rot="0">
              <a:off x="10269424" y="341944"/>
              <a:ext cx="69804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7</a:t>
              </a:r>
            </a:p>
          </p:txBody>
        </p:sp>
        <p:sp>
          <p:nvSpPr>
            <p:cNvPr name="TextBox 109" id="109"/>
            <p:cNvSpPr txBox="true"/>
            <p:nvPr/>
          </p:nvSpPr>
          <p:spPr>
            <a:xfrm rot="0">
              <a:off x="11237712" y="7475639"/>
              <a:ext cx="8366533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🙏</a:t>
              </a:r>
              <a:r>
                <a:rPr lang="en-US" sz="3199">
                  <a:solidFill>
                    <a:srgbClr val="000000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 Thank You</a:t>
              </a:r>
            </a:p>
          </p:txBody>
        </p:sp>
      </p:grpSp>
      <p:grpSp>
        <p:nvGrpSpPr>
          <p:cNvPr name="Group 110" id="110"/>
          <p:cNvGrpSpPr/>
          <p:nvPr/>
        </p:nvGrpSpPr>
        <p:grpSpPr>
          <a:xfrm rot="-1168022">
            <a:off x="17515011" y="-384472"/>
            <a:ext cx="1852324" cy="1852324"/>
            <a:chOff x="0" y="0"/>
            <a:chExt cx="812800" cy="812800"/>
          </a:xfrm>
        </p:grpSpPr>
        <p:sp>
          <p:nvSpPr>
            <p:cNvPr name="Freeform 111" id="111"/>
            <p:cNvSpPr/>
            <p:nvPr/>
          </p:nvSpPr>
          <p:spPr>
            <a:xfrm flipH="false" flipV="false" rot="0">
              <a:off x="22506" y="22506"/>
              <a:ext cx="767788" cy="767788"/>
            </a:xfrm>
            <a:custGeom>
              <a:avLst/>
              <a:gdLst/>
              <a:ahLst/>
              <a:cxnLst/>
              <a:rect r="r" b="b" t="t" l="l"/>
              <a:pathLst>
                <a:path h="767788" w="767788">
                  <a:moveTo>
                    <a:pt x="422314" y="15914"/>
                  </a:moveTo>
                  <a:lnTo>
                    <a:pt x="751874" y="345474"/>
                  </a:lnTo>
                  <a:cubicBezTo>
                    <a:pt x="762063" y="355663"/>
                    <a:pt x="767788" y="369484"/>
                    <a:pt x="767788" y="383894"/>
                  </a:cubicBezTo>
                  <a:cubicBezTo>
                    <a:pt x="767788" y="398304"/>
                    <a:pt x="762063" y="412125"/>
                    <a:pt x="751874" y="422314"/>
                  </a:cubicBezTo>
                  <a:lnTo>
                    <a:pt x="422314" y="751874"/>
                  </a:lnTo>
                  <a:cubicBezTo>
                    <a:pt x="412125" y="762063"/>
                    <a:pt x="398304" y="767788"/>
                    <a:pt x="383894" y="767788"/>
                  </a:cubicBezTo>
                  <a:cubicBezTo>
                    <a:pt x="369484" y="767788"/>
                    <a:pt x="355663" y="762063"/>
                    <a:pt x="345474" y="751874"/>
                  </a:cubicBezTo>
                  <a:lnTo>
                    <a:pt x="15914" y="422314"/>
                  </a:lnTo>
                  <a:cubicBezTo>
                    <a:pt x="5725" y="412125"/>
                    <a:pt x="0" y="398304"/>
                    <a:pt x="0" y="383894"/>
                  </a:cubicBezTo>
                  <a:cubicBezTo>
                    <a:pt x="0" y="369484"/>
                    <a:pt x="5725" y="355663"/>
                    <a:pt x="15914" y="345474"/>
                  </a:cubicBezTo>
                  <a:lnTo>
                    <a:pt x="345474" y="15914"/>
                  </a:lnTo>
                  <a:cubicBezTo>
                    <a:pt x="355663" y="5725"/>
                    <a:pt x="369484" y="0"/>
                    <a:pt x="383894" y="0"/>
                  </a:cubicBezTo>
                  <a:cubicBezTo>
                    <a:pt x="398304" y="0"/>
                    <a:pt x="412125" y="5725"/>
                    <a:pt x="422314" y="15914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112" id="112"/>
            <p:cNvSpPr txBox="true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50537" y="4948312"/>
            <a:ext cx="6192102" cy="6917029"/>
            <a:chOff x="0" y="0"/>
            <a:chExt cx="8256136" cy="922270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966570"/>
              <a:ext cx="8256136" cy="8256136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18919" y="18919"/>
                <a:ext cx="774963" cy="774963"/>
              </a:xfrm>
              <a:custGeom>
                <a:avLst/>
                <a:gdLst/>
                <a:ahLst/>
                <a:cxnLst/>
                <a:rect r="r" b="b" t="t" l="l"/>
                <a:pathLst>
                  <a:path h="774963" w="774963">
                    <a:moveTo>
                      <a:pt x="419777" y="13377"/>
                    </a:moveTo>
                    <a:lnTo>
                      <a:pt x="761585" y="355185"/>
                    </a:lnTo>
                    <a:cubicBezTo>
                      <a:pt x="770150" y="363750"/>
                      <a:pt x="774962" y="375368"/>
                      <a:pt x="774962" y="387481"/>
                    </a:cubicBezTo>
                    <a:cubicBezTo>
                      <a:pt x="774962" y="399594"/>
                      <a:pt x="770150" y="411212"/>
                      <a:pt x="761585" y="419777"/>
                    </a:cubicBezTo>
                    <a:lnTo>
                      <a:pt x="419777" y="761585"/>
                    </a:lnTo>
                    <a:cubicBezTo>
                      <a:pt x="411212" y="770150"/>
                      <a:pt x="399594" y="774962"/>
                      <a:pt x="387481" y="774962"/>
                    </a:cubicBezTo>
                    <a:cubicBezTo>
                      <a:pt x="375368" y="774962"/>
                      <a:pt x="363750" y="770150"/>
                      <a:pt x="355185" y="761585"/>
                    </a:cubicBezTo>
                    <a:lnTo>
                      <a:pt x="13377" y="419777"/>
                    </a:lnTo>
                    <a:cubicBezTo>
                      <a:pt x="4812" y="411212"/>
                      <a:pt x="0" y="399594"/>
                      <a:pt x="0" y="387481"/>
                    </a:cubicBezTo>
                    <a:cubicBezTo>
                      <a:pt x="0" y="375368"/>
                      <a:pt x="4812" y="363750"/>
                      <a:pt x="13377" y="355185"/>
                    </a:cubicBezTo>
                    <a:lnTo>
                      <a:pt x="355185" y="13377"/>
                    </a:lnTo>
                    <a:cubicBezTo>
                      <a:pt x="363750" y="4812"/>
                      <a:pt x="375368" y="0"/>
                      <a:pt x="387481" y="0"/>
                    </a:cubicBezTo>
                    <a:cubicBezTo>
                      <a:pt x="399594" y="0"/>
                      <a:pt x="411212" y="4812"/>
                      <a:pt x="419777" y="13377"/>
                    </a:cubicBezTo>
                    <a:close/>
                  </a:path>
                </a:pathLst>
              </a:custGeom>
              <a:solidFill>
                <a:srgbClr val="D6801C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571659" y="0"/>
              <a:ext cx="3112819" cy="3112819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5531" y="15531"/>
                <a:ext cx="781737" cy="781737"/>
              </a:xfrm>
              <a:custGeom>
                <a:avLst/>
                <a:gdLst/>
                <a:ahLst/>
                <a:cxnLst/>
                <a:rect r="r" b="b" t="t" l="l"/>
                <a:pathLst>
                  <a:path h="781737" w="781737">
                    <a:moveTo>
                      <a:pt x="417383" y="10983"/>
                    </a:moveTo>
                    <a:lnTo>
                      <a:pt x="770755" y="364355"/>
                    </a:lnTo>
                    <a:cubicBezTo>
                      <a:pt x="777787" y="371387"/>
                      <a:pt x="781738" y="380924"/>
                      <a:pt x="781738" y="390869"/>
                    </a:cubicBezTo>
                    <a:cubicBezTo>
                      <a:pt x="781738" y="400814"/>
                      <a:pt x="777787" y="410351"/>
                      <a:pt x="770755" y="417383"/>
                    </a:cubicBezTo>
                    <a:lnTo>
                      <a:pt x="417383" y="770755"/>
                    </a:lnTo>
                    <a:cubicBezTo>
                      <a:pt x="410351" y="777787"/>
                      <a:pt x="400814" y="781738"/>
                      <a:pt x="390869" y="781738"/>
                    </a:cubicBezTo>
                    <a:cubicBezTo>
                      <a:pt x="380924" y="781738"/>
                      <a:pt x="371387" y="777787"/>
                      <a:pt x="364355" y="770755"/>
                    </a:cubicBezTo>
                    <a:lnTo>
                      <a:pt x="10983" y="417383"/>
                    </a:lnTo>
                    <a:cubicBezTo>
                      <a:pt x="3951" y="410351"/>
                      <a:pt x="0" y="400814"/>
                      <a:pt x="0" y="390869"/>
                    </a:cubicBezTo>
                    <a:cubicBezTo>
                      <a:pt x="0" y="380924"/>
                      <a:pt x="3951" y="371387"/>
                      <a:pt x="10983" y="364355"/>
                    </a:cubicBezTo>
                    <a:lnTo>
                      <a:pt x="364355" y="10983"/>
                    </a:lnTo>
                    <a:cubicBezTo>
                      <a:pt x="371387" y="3951"/>
                      <a:pt x="380924" y="0"/>
                      <a:pt x="390869" y="0"/>
                    </a:cubicBezTo>
                    <a:cubicBezTo>
                      <a:pt x="400814" y="0"/>
                      <a:pt x="410351" y="3951"/>
                      <a:pt x="417383" y="10983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256915" y="6464345"/>
              <a:ext cx="1700602" cy="170060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21728" y="21728"/>
                <a:ext cx="769344" cy="769344"/>
              </a:xfrm>
              <a:custGeom>
                <a:avLst/>
                <a:gdLst/>
                <a:ahLst/>
                <a:cxnLst/>
                <a:rect r="r" b="b" t="t" l="l"/>
                <a:pathLst>
                  <a:path h="769344" w="769344">
                    <a:moveTo>
                      <a:pt x="433203" y="26803"/>
                    </a:moveTo>
                    <a:lnTo>
                      <a:pt x="742541" y="336141"/>
                    </a:lnTo>
                    <a:cubicBezTo>
                      <a:pt x="769344" y="362944"/>
                      <a:pt x="769344" y="406400"/>
                      <a:pt x="742541" y="433203"/>
                    </a:cubicBezTo>
                    <a:lnTo>
                      <a:pt x="433203" y="742541"/>
                    </a:lnTo>
                    <a:cubicBezTo>
                      <a:pt x="406400" y="769344"/>
                      <a:pt x="362944" y="769344"/>
                      <a:pt x="336141" y="742541"/>
                    </a:cubicBezTo>
                    <a:lnTo>
                      <a:pt x="26803" y="433203"/>
                    </a:lnTo>
                    <a:cubicBezTo>
                      <a:pt x="0" y="406400"/>
                      <a:pt x="0" y="362944"/>
                      <a:pt x="26803" y="336141"/>
                    </a:cubicBezTo>
                    <a:lnTo>
                      <a:pt x="336141" y="26803"/>
                    </a:lnTo>
                    <a:cubicBezTo>
                      <a:pt x="362944" y="0"/>
                      <a:pt x="406400" y="0"/>
                      <a:pt x="433203" y="26803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4682667" y="6336233"/>
            <a:ext cx="16527938" cy="3217046"/>
            <a:chOff x="0" y="0"/>
            <a:chExt cx="22037251" cy="428939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1129171" y="376183"/>
              <a:ext cx="20908080" cy="1472041"/>
              <a:chOff x="0" y="0"/>
              <a:chExt cx="3131257" cy="22045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131257" cy="220457"/>
              </a:xfrm>
              <a:custGeom>
                <a:avLst/>
                <a:gdLst/>
                <a:ahLst/>
                <a:cxnLst/>
                <a:rect r="r" b="b" t="t" l="l"/>
                <a:pathLst>
                  <a:path h="220457" w="3131257">
                    <a:moveTo>
                      <a:pt x="0" y="0"/>
                    </a:moveTo>
                    <a:lnTo>
                      <a:pt x="3131257" y="0"/>
                    </a:lnTo>
                    <a:lnTo>
                      <a:pt x="3131257" y="220457"/>
                    </a:lnTo>
                    <a:lnTo>
                      <a:pt x="0" y="220457"/>
                    </a:lnTo>
                    <a:close/>
                  </a:path>
                </a:pathLst>
              </a:custGeom>
              <a:solidFill>
                <a:srgbClr val="D6801C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3131257" cy="277607"/>
              </a:xfrm>
              <a:prstGeom prst="rect">
                <a:avLst/>
              </a:prstGeom>
            </p:spPr>
            <p:txBody>
              <a:bodyPr anchor="ctr" rtlCol="false" tIns="83906" lIns="83906" bIns="83906" rIns="83906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0"/>
              <a:ext cx="2258342" cy="2258342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12804" y="12804"/>
                <a:ext cx="787192" cy="787192"/>
              </a:xfrm>
              <a:custGeom>
                <a:avLst/>
                <a:gdLst/>
                <a:ahLst/>
                <a:cxnLst/>
                <a:rect r="r" b="b" t="t" l="l"/>
                <a:pathLst>
                  <a:path h="787192" w="787192">
                    <a:moveTo>
                      <a:pt x="422195" y="15795"/>
                    </a:moveTo>
                    <a:lnTo>
                      <a:pt x="771397" y="364997"/>
                    </a:lnTo>
                    <a:cubicBezTo>
                      <a:pt x="787192" y="380792"/>
                      <a:pt x="787192" y="406400"/>
                      <a:pt x="771397" y="422195"/>
                    </a:cubicBezTo>
                    <a:lnTo>
                      <a:pt x="422195" y="771397"/>
                    </a:lnTo>
                    <a:cubicBezTo>
                      <a:pt x="406400" y="787192"/>
                      <a:pt x="380792" y="787192"/>
                      <a:pt x="364997" y="771397"/>
                    </a:cubicBezTo>
                    <a:lnTo>
                      <a:pt x="15795" y="422195"/>
                    </a:lnTo>
                    <a:cubicBezTo>
                      <a:pt x="0" y="406400"/>
                      <a:pt x="0" y="380792"/>
                      <a:pt x="15795" y="364997"/>
                    </a:cubicBezTo>
                    <a:lnTo>
                      <a:pt x="364997" y="15795"/>
                    </a:lnTo>
                    <a:cubicBezTo>
                      <a:pt x="380792" y="0"/>
                      <a:pt x="406400" y="0"/>
                      <a:pt x="422195" y="15795"/>
                    </a:cubicBezTo>
                    <a:close/>
                  </a:path>
                </a:pathLst>
              </a:custGeom>
              <a:solidFill>
                <a:srgbClr val="F5AF1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</p:spPr>
            <p:txBody>
              <a:bodyPr anchor="ctr" rtlCol="false" tIns="57110" lIns="57110" bIns="57110" rIns="5711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611459" y="452130"/>
              <a:ext cx="1035425" cy="1259919"/>
            </a:xfrm>
            <a:custGeom>
              <a:avLst/>
              <a:gdLst/>
              <a:ahLst/>
              <a:cxnLst/>
              <a:rect r="r" b="b" t="t" l="l"/>
              <a:pathLst>
                <a:path h="1259919" w="1035425">
                  <a:moveTo>
                    <a:pt x="0" y="0"/>
                  </a:moveTo>
                  <a:lnTo>
                    <a:pt x="1035424" y="0"/>
                  </a:lnTo>
                  <a:lnTo>
                    <a:pt x="1035424" y="1259920"/>
                  </a:lnTo>
                  <a:lnTo>
                    <a:pt x="0" y="1259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2523605" y="204733"/>
              <a:ext cx="6721669" cy="2670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979"/>
                </a:lnSpc>
              </a:pPr>
              <a:r>
                <a:rPr lang="en-US" sz="56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Solution:</a:t>
              </a:r>
            </a:p>
            <a:p>
              <a:pPr algn="just">
                <a:lnSpc>
                  <a:spcPts val="7979"/>
                </a:lnSpc>
                <a:spcBef>
                  <a:spcPct val="0"/>
                </a:spcBef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747824" y="2245598"/>
              <a:ext cx="14905497" cy="2043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06"/>
                </a:lnSpc>
                <a:spcBef>
                  <a:spcPct val="0"/>
                </a:spcBef>
              </a:pPr>
              <a:r>
                <a:rPr lang="en-US" b="true" sz="2932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Dev</a:t>
              </a:r>
              <a:r>
                <a:rPr lang="en-US" b="true" sz="2932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elop an AI system to automate real-time safety monitoring using advanced detection models.</a:t>
              </a:r>
            </a:p>
            <a:p>
              <a:pPr algn="l">
                <a:lnSpc>
                  <a:spcPts val="4106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3239" t="0" r="3239" b="0"/>
          <a:stretch>
            <a:fillRect/>
          </a:stretch>
        </p:blipFill>
        <p:spPr>
          <a:xfrm flipH="false" flipV="false" rot="0">
            <a:off x="10065579" y="1558507"/>
            <a:ext cx="7943477" cy="4777726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 rot="0">
            <a:off x="432667" y="1059565"/>
            <a:ext cx="8499999" cy="4749290"/>
            <a:chOff x="0" y="0"/>
            <a:chExt cx="11333332" cy="6332387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142875"/>
              <a:ext cx="6101773" cy="338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737"/>
                </a:lnSpc>
              </a:pPr>
              <a:r>
                <a:rPr lang="en-US" sz="4812" b="true">
                  <a:solidFill>
                    <a:srgbClr val="D6801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Problem Statement:</a:t>
              </a:r>
            </a:p>
            <a:p>
              <a:pPr algn="just">
                <a:lnSpc>
                  <a:spcPts val="6737"/>
                </a:lnSpc>
                <a:spcBef>
                  <a:spcPct val="0"/>
                </a:spcBef>
              </a:pP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2868" y="2379719"/>
              <a:ext cx="11300464" cy="3952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08535" indent="-304268" lvl="1">
                <a:lnSpc>
                  <a:spcPts val="3946"/>
                </a:lnSpc>
                <a:buFont typeface="Arial"/>
                <a:buChar char="•"/>
              </a:pPr>
              <a:r>
                <a:rPr lang="en-US" b="true" sz="2818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Const</a:t>
              </a:r>
              <a:r>
                <a:rPr lang="en-US" b="true" sz="2818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ruction sites face high accident rates due to inadequate safety compliance (e.g., missing helmets, masks). Manual monitoring is slow and error-prone.</a:t>
              </a:r>
            </a:p>
            <a:p>
              <a:pPr algn="just">
                <a:lnSpc>
                  <a:spcPts val="3946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06343" y="6132712"/>
            <a:ext cx="15363295" cy="4184477"/>
            <a:chOff x="0" y="0"/>
            <a:chExt cx="20484393" cy="557930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477345"/>
              <a:ext cx="4261556" cy="1967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292828"/>
                  </a:solidFill>
                  <a:latin typeface="Poppins"/>
                  <a:ea typeface="Poppins"/>
                  <a:cs typeface="Poppins"/>
                  <a:sym typeface="Poppins"/>
                </a:rPr>
                <a:t>Processes images in milliseconds vs. hours of manual review.</a:t>
              </a:r>
            </a:p>
            <a:p>
              <a:pPr algn="l">
                <a:lnSpc>
                  <a:spcPts val="2940"/>
                </a:lnSpc>
                <a:spcBef>
                  <a:spcPct val="0"/>
                </a:spcBef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89359" y="2491698"/>
              <a:ext cx="2990589" cy="586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9"/>
                </a:lnSpc>
                <a:spcBef>
                  <a:spcPct val="0"/>
                </a:spcBef>
              </a:pPr>
              <a:r>
                <a:rPr lang="en-US" b="true" sz="2549">
                  <a:solidFill>
                    <a:srgbClr val="D6801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⚡ Faster: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5338033" y="3477345"/>
              <a:ext cx="4202689" cy="1967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292828"/>
                  </a:solidFill>
                  <a:latin typeface="Poppins"/>
                  <a:ea typeface="Poppins"/>
                  <a:cs typeface="Poppins"/>
                  <a:sym typeface="Poppins"/>
                </a:rPr>
                <a:t>Reduces human error with 92% detection accuracy.</a:t>
              </a:r>
            </a:p>
            <a:p>
              <a:pPr algn="l">
                <a:lnSpc>
                  <a:spcPts val="2940"/>
                </a:lnSpc>
                <a:spcBef>
                  <a:spcPct val="0"/>
                </a:spcBef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353810" y="2491698"/>
              <a:ext cx="3625020" cy="583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9"/>
                </a:lnSpc>
                <a:spcBef>
                  <a:spcPct val="0"/>
                </a:spcBef>
              </a:pPr>
              <a:r>
                <a:rPr lang="en-US" b="true" sz="2549">
                  <a:solidFill>
                    <a:srgbClr val="D6801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🎯 Accurate: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1063462" y="3477345"/>
              <a:ext cx="4055520" cy="1967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292828"/>
                  </a:solidFill>
                  <a:latin typeface="Poppins"/>
                  <a:ea typeface="Poppins"/>
                  <a:cs typeface="Poppins"/>
                  <a:sym typeface="Poppins"/>
                </a:rPr>
                <a:t>Adapts to large sites without additional manpower.</a:t>
              </a:r>
            </a:p>
            <a:p>
              <a:pPr algn="l">
                <a:lnSpc>
                  <a:spcPts val="2940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1156373" y="2491698"/>
              <a:ext cx="2990589" cy="583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9"/>
                </a:lnSpc>
                <a:spcBef>
                  <a:spcPct val="0"/>
                </a:spcBef>
              </a:pPr>
              <a:r>
                <a:rPr lang="en-US" b="true" sz="2549">
                  <a:solidFill>
                    <a:srgbClr val="D6801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📊 Scalable: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6642982" y="3612073"/>
              <a:ext cx="3260810" cy="1967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292828"/>
                  </a:solidFill>
                  <a:latin typeface="Poppins"/>
                  <a:ea typeface="Poppins"/>
                  <a:cs typeface="Poppins"/>
                  <a:sym typeface="Poppins"/>
                </a:rPr>
                <a:t>Lowers long-term safety monitoring expenses.</a:t>
              </a:r>
            </a:p>
            <a:p>
              <a:pPr algn="l">
                <a:lnSpc>
                  <a:spcPts val="2940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062381" y="2556104"/>
              <a:ext cx="4422012" cy="583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9"/>
                </a:lnSpc>
                <a:spcBef>
                  <a:spcPct val="0"/>
                </a:spcBef>
              </a:pPr>
              <a:r>
                <a:rPr lang="en-US" b="true" sz="2549">
                  <a:solidFill>
                    <a:srgbClr val="D6801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💰 Cost-Effective</a:t>
              </a:r>
              <a:r>
                <a:rPr lang="en-US" b="true" sz="2549">
                  <a:solidFill>
                    <a:srgbClr val="D6801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: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580280" y="0"/>
              <a:ext cx="2208749" cy="2208749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C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344" lIns="39344" bIns="39344" rIns="3934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1000455" y="436394"/>
              <a:ext cx="1335960" cy="1335960"/>
            </a:xfrm>
            <a:custGeom>
              <a:avLst/>
              <a:gdLst/>
              <a:ahLst/>
              <a:cxnLst/>
              <a:rect r="r" b="b" t="t" l="l"/>
              <a:pathLst>
                <a:path h="1335960" w="1335960">
                  <a:moveTo>
                    <a:pt x="0" y="0"/>
                  </a:moveTo>
                  <a:lnTo>
                    <a:pt x="1335960" y="0"/>
                  </a:lnTo>
                  <a:lnTo>
                    <a:pt x="1335960" y="1335960"/>
                  </a:lnTo>
                  <a:lnTo>
                    <a:pt x="0" y="133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6061945" y="0"/>
              <a:ext cx="2208749" cy="2208749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C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344" lIns="39344" bIns="39344" rIns="3934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6511362" y="369493"/>
              <a:ext cx="1335960" cy="1335960"/>
            </a:xfrm>
            <a:custGeom>
              <a:avLst/>
              <a:gdLst/>
              <a:ahLst/>
              <a:cxnLst/>
              <a:rect r="r" b="b" t="t" l="l"/>
              <a:pathLst>
                <a:path h="1335960" w="1335960">
                  <a:moveTo>
                    <a:pt x="0" y="0"/>
                  </a:moveTo>
                  <a:lnTo>
                    <a:pt x="1335961" y="0"/>
                  </a:lnTo>
                  <a:lnTo>
                    <a:pt x="1335961" y="1335960"/>
                  </a:lnTo>
                  <a:lnTo>
                    <a:pt x="0" y="133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11547294" y="0"/>
              <a:ext cx="2208749" cy="2208749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C0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344" lIns="39344" bIns="39344" rIns="3934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11967921" y="436394"/>
              <a:ext cx="1335960" cy="1335960"/>
            </a:xfrm>
            <a:custGeom>
              <a:avLst/>
              <a:gdLst/>
              <a:ahLst/>
              <a:cxnLst/>
              <a:rect r="r" b="b" t="t" l="l"/>
              <a:pathLst>
                <a:path h="1335960" w="1335960">
                  <a:moveTo>
                    <a:pt x="0" y="0"/>
                  </a:moveTo>
                  <a:lnTo>
                    <a:pt x="1335960" y="0"/>
                  </a:lnTo>
                  <a:lnTo>
                    <a:pt x="1335960" y="1335960"/>
                  </a:lnTo>
                  <a:lnTo>
                    <a:pt x="0" y="133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17032642" y="0"/>
              <a:ext cx="2208749" cy="2208749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C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9344" lIns="39344" bIns="39344" rIns="3934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17469037" y="436394"/>
              <a:ext cx="1335960" cy="1335960"/>
            </a:xfrm>
            <a:custGeom>
              <a:avLst/>
              <a:gdLst/>
              <a:ahLst/>
              <a:cxnLst/>
              <a:rect r="r" b="b" t="t" l="l"/>
              <a:pathLst>
                <a:path h="1335960" w="1335960">
                  <a:moveTo>
                    <a:pt x="0" y="0"/>
                  </a:moveTo>
                  <a:lnTo>
                    <a:pt x="1335960" y="0"/>
                  </a:lnTo>
                  <a:lnTo>
                    <a:pt x="1335960" y="1335960"/>
                  </a:lnTo>
                  <a:lnTo>
                    <a:pt x="0" y="133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11299" y="7439062"/>
            <a:ext cx="2373009" cy="1048492"/>
            <a:chOff x="0" y="0"/>
            <a:chExt cx="2157559" cy="95329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157559" cy="953297"/>
            </a:xfrm>
            <a:custGeom>
              <a:avLst/>
              <a:gdLst/>
              <a:ahLst/>
              <a:cxnLst/>
              <a:rect r="r" b="b" t="t" l="l"/>
              <a:pathLst>
                <a:path h="953297" w="2157559">
                  <a:moveTo>
                    <a:pt x="2157559" y="476649"/>
                  </a:moveTo>
                  <a:lnTo>
                    <a:pt x="1751159" y="0"/>
                  </a:lnTo>
                  <a:lnTo>
                    <a:pt x="1751159" y="203200"/>
                  </a:lnTo>
                  <a:lnTo>
                    <a:pt x="0" y="203200"/>
                  </a:lnTo>
                  <a:lnTo>
                    <a:pt x="0" y="750097"/>
                  </a:lnTo>
                  <a:lnTo>
                    <a:pt x="1751159" y="750097"/>
                  </a:lnTo>
                  <a:lnTo>
                    <a:pt x="1751159" y="953297"/>
                  </a:lnTo>
                  <a:lnTo>
                    <a:pt x="2157559" y="476649"/>
                  </a:lnTo>
                  <a:close/>
                </a:path>
              </a:pathLst>
            </a:custGeom>
            <a:solidFill>
              <a:srgbClr val="A29ADA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46050"/>
              <a:ext cx="2055959" cy="604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0" y="7606416"/>
            <a:ext cx="2318282" cy="61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4"/>
              </a:lnSpc>
              <a:spcBef>
                <a:spcPct val="0"/>
              </a:spcBef>
            </a:pPr>
            <a:r>
              <a:rPr lang="en-US" b="true" sz="348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Benefits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84725" y="538548"/>
            <a:ext cx="17603275" cy="181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⏰👤</a:t>
            </a:r>
            <a:r>
              <a:rPr lang="en-US" b="true" sz="3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Existing System 🔴: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Manual safety checks – reliant on human inspectors, leading to delays, inconsistencies, and oversight due to fatigue or limited coverage.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84725" y="2890405"/>
            <a:ext cx="17225119" cy="2418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⚙️✔️</a:t>
            </a:r>
            <a:r>
              <a:rPr lang="en-US" b="true" sz="3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Proposed Method 🔵: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AI-powered hybrid solution using YOLOv8 for object detection (helmets, vests, masks), enhanced with pose estimation (posture analysis) and object tracking (movement monitoring) for real-time safety enforcement.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30603" y="0"/>
            <a:ext cx="1857397" cy="1866730"/>
            <a:chOff x="0" y="0"/>
            <a:chExt cx="2476529" cy="24889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76529" cy="2488974"/>
            </a:xfrm>
            <a:custGeom>
              <a:avLst/>
              <a:gdLst/>
              <a:ahLst/>
              <a:cxnLst/>
              <a:rect r="r" b="b" t="t" l="l"/>
              <a:pathLst>
                <a:path h="2488974" w="2476529">
                  <a:moveTo>
                    <a:pt x="0" y="0"/>
                  </a:moveTo>
                  <a:lnTo>
                    <a:pt x="2476529" y="0"/>
                  </a:lnTo>
                  <a:lnTo>
                    <a:pt x="2476529" y="2488974"/>
                  </a:lnTo>
                  <a:lnTo>
                    <a:pt x="0" y="2488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73172" y="304766"/>
              <a:ext cx="500236" cy="500236"/>
            </a:xfrm>
            <a:custGeom>
              <a:avLst/>
              <a:gdLst/>
              <a:ahLst/>
              <a:cxnLst/>
              <a:rect r="r" b="b" t="t" l="l"/>
              <a:pathLst>
                <a:path h="500236" w="500236">
                  <a:moveTo>
                    <a:pt x="0" y="0"/>
                  </a:moveTo>
                  <a:lnTo>
                    <a:pt x="500236" y="0"/>
                  </a:lnTo>
                  <a:lnTo>
                    <a:pt x="500236" y="500236"/>
                  </a:lnTo>
                  <a:lnTo>
                    <a:pt x="0" y="500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717461" y="353948"/>
              <a:ext cx="422675" cy="351973"/>
            </a:xfrm>
            <a:custGeom>
              <a:avLst/>
              <a:gdLst/>
              <a:ahLst/>
              <a:cxnLst/>
              <a:rect r="r" b="b" t="t" l="l"/>
              <a:pathLst>
                <a:path h="351973" w="422675">
                  <a:moveTo>
                    <a:pt x="0" y="0"/>
                  </a:moveTo>
                  <a:lnTo>
                    <a:pt x="422676" y="0"/>
                  </a:lnTo>
                  <a:lnTo>
                    <a:pt x="422676" y="351974"/>
                  </a:lnTo>
                  <a:lnTo>
                    <a:pt x="0" y="351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24680" y="1771887"/>
              <a:ext cx="397220" cy="397220"/>
            </a:xfrm>
            <a:custGeom>
              <a:avLst/>
              <a:gdLst/>
              <a:ahLst/>
              <a:cxnLst/>
              <a:rect r="r" b="b" t="t" l="l"/>
              <a:pathLst>
                <a:path h="397220" w="397220">
                  <a:moveTo>
                    <a:pt x="0" y="0"/>
                  </a:moveTo>
                  <a:lnTo>
                    <a:pt x="397220" y="0"/>
                  </a:lnTo>
                  <a:lnTo>
                    <a:pt x="397220" y="397220"/>
                  </a:lnTo>
                  <a:lnTo>
                    <a:pt x="0" y="397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34243" y="1771887"/>
              <a:ext cx="405894" cy="405894"/>
            </a:xfrm>
            <a:custGeom>
              <a:avLst/>
              <a:gdLst/>
              <a:ahLst/>
              <a:cxnLst/>
              <a:rect r="r" b="b" t="t" l="l"/>
              <a:pathLst>
                <a:path h="405894" w="405894">
                  <a:moveTo>
                    <a:pt x="0" y="0"/>
                  </a:moveTo>
                  <a:lnTo>
                    <a:pt x="405894" y="0"/>
                  </a:lnTo>
                  <a:lnTo>
                    <a:pt x="405894" y="405894"/>
                  </a:lnTo>
                  <a:lnTo>
                    <a:pt x="0" y="405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394195" y="1532529"/>
          <a:ext cx="13499609" cy="8754471"/>
        </p:xfrm>
        <a:graphic>
          <a:graphicData uri="http://schemas.openxmlformats.org/drawingml/2006/table">
            <a:tbl>
              <a:tblPr/>
              <a:tblGrid>
                <a:gridCol w="6752912"/>
                <a:gridCol w="6746697"/>
              </a:tblGrid>
              <a:tr h="10714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12711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12711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Key Takeaway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066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YOLOv8: Real-Time Object Detection</a:t>
                      </a:r>
                      <a:endParaRPr lang="en-US" sz="1100"/>
                    </a:p>
                    <a:p>
                      <a:pPr algn="just">
                        <a:lnSpc>
                          <a:spcPts val="36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 speed and accuracy in detecting small objects.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066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Pose Estimation for Workplace Safety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Validates posture analysis for compliance.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066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Object Tracking in Dynamic Scenes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Robust tracking in complex environments.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066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Detection Models Comparison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YOLOv8 outperforms SSD, Faster R-CNN in speed.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36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AI in Construction Safety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Case study showing 30% reduction in incidents.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190207" y="276079"/>
            <a:ext cx="14452614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2"/>
              </a:lnSpc>
            </a:pPr>
            <a:r>
              <a:rPr lang="en-US" b="true" sz="5835">
                <a:solidFill>
                  <a:srgbClr val="D6801C"/>
                </a:solidFill>
                <a:latin typeface="Poppins Bold"/>
                <a:ea typeface="Poppins Bold"/>
                <a:cs typeface="Poppins Bold"/>
                <a:sym typeface="Poppins Bold"/>
              </a:rPr>
              <a:t>Literature Survey of Best 5 Papers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99172" y="0"/>
            <a:ext cx="5788828" cy="10287000"/>
          </a:xfrm>
          <a:custGeom>
            <a:avLst/>
            <a:gdLst/>
            <a:ahLst/>
            <a:cxnLst/>
            <a:rect r="r" b="b" t="t" l="l"/>
            <a:pathLst>
              <a:path h="10287000" w="5788828">
                <a:moveTo>
                  <a:pt x="0" y="0"/>
                </a:moveTo>
                <a:lnTo>
                  <a:pt x="5788828" y="0"/>
                </a:lnTo>
                <a:lnTo>
                  <a:pt x="57888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991" t="0" r="-9454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5299" y="379799"/>
            <a:ext cx="12113874" cy="9748156"/>
            <a:chOff x="0" y="0"/>
            <a:chExt cx="16151832" cy="1299754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206036" y="1610998"/>
              <a:ext cx="15945795" cy="11386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2"/>
                </a:lnSpc>
                <a:spcBef>
                  <a:spcPct val="0"/>
                </a:spcBef>
              </a:pPr>
              <a:r>
                <a:rPr lang="en-US" b="true" sz="325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  </a:t>
              </a:r>
              <a:r>
                <a:rPr lang="en-US" b="true" sz="325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Hybrid Model:</a:t>
              </a:r>
            </a:p>
            <a:p>
              <a:pPr algn="l" marL="702092" indent="-351046" lvl="1">
                <a:lnSpc>
                  <a:spcPts val="4552"/>
                </a:lnSpc>
                <a:buFont typeface="Arial"/>
                <a:buChar char="•"/>
              </a:pPr>
              <a:r>
                <a:rPr lang="en-US" sz="325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YOLOv8 Object Detection: Identifies safety gear (helmets, masks, vests) and objects (machinery, persons) with high precision in real-time.</a:t>
              </a:r>
            </a:p>
            <a:p>
              <a:pPr algn="l" marL="702092" indent="-351046" lvl="1">
                <a:lnSpc>
                  <a:spcPts val="4552"/>
                </a:lnSpc>
                <a:buFont typeface="Arial"/>
                <a:buChar char="•"/>
              </a:pPr>
              <a:r>
                <a:rPr lang="en-US" sz="325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Pose Estimation: Analyzes worker postures to detect unsafe behaviors (e.g., improper lifting, leaning near hazards).</a:t>
              </a:r>
            </a:p>
            <a:p>
              <a:pPr algn="l" marL="702092" indent="-351046" lvl="1">
                <a:lnSpc>
                  <a:spcPts val="4552"/>
                </a:lnSpc>
                <a:buFont typeface="Arial"/>
                <a:buChar char="•"/>
              </a:pPr>
              <a:r>
                <a:rPr lang="en-US" sz="325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Object Tracking: Monitors movement of workers and equipment over time to prevent collisions or zone violations.</a:t>
              </a:r>
            </a:p>
            <a:p>
              <a:pPr algn="l">
                <a:lnSpc>
                  <a:spcPts val="4552"/>
                </a:lnSpc>
              </a:pPr>
            </a:p>
            <a:p>
              <a:pPr algn="l">
                <a:lnSpc>
                  <a:spcPts val="4552"/>
                </a:lnSpc>
                <a:spcBef>
                  <a:spcPct val="0"/>
                </a:spcBef>
              </a:pPr>
              <a:r>
                <a:rPr lang="en-US" sz="325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🔄</a:t>
              </a:r>
              <a:r>
                <a:rPr lang="en-US" b="true" sz="325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Process:</a:t>
              </a:r>
            </a:p>
            <a:p>
              <a:pPr algn="l" marL="702092" indent="-351046" lvl="1">
                <a:lnSpc>
                  <a:spcPts val="4552"/>
                </a:lnSpc>
                <a:buFont typeface="Arial"/>
                <a:buChar char="•"/>
              </a:pPr>
              <a:r>
                <a:rPr lang="en-US" sz="325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Combines detection, pose, and tracking outputs to generate immediate safety alerts for non-compliance or risks.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206036" y="1677673"/>
              <a:ext cx="743339" cy="743339"/>
            </a:xfrm>
            <a:custGeom>
              <a:avLst/>
              <a:gdLst/>
              <a:ahLst/>
              <a:cxnLst/>
              <a:rect r="r" b="b" t="t" l="l"/>
              <a:pathLst>
                <a:path h="743339" w="743339">
                  <a:moveTo>
                    <a:pt x="0" y="0"/>
                  </a:moveTo>
                  <a:lnTo>
                    <a:pt x="743339" y="0"/>
                  </a:lnTo>
                  <a:lnTo>
                    <a:pt x="743339" y="743339"/>
                  </a:lnTo>
                  <a:lnTo>
                    <a:pt x="0" y="7433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-95250"/>
              <a:ext cx="13430918" cy="1022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15"/>
                </a:lnSpc>
                <a:spcBef>
                  <a:spcPct val="0"/>
                </a:spcBef>
              </a:pPr>
              <a:r>
                <a:rPr lang="en-US" b="true" sz="4582">
                  <a:solidFill>
                    <a:srgbClr val="D6801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🛠️</a:t>
              </a:r>
              <a:r>
                <a:rPr lang="en-US" b="true" sz="4582">
                  <a:solidFill>
                    <a:srgbClr val="D6801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Methodology with Explanation 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58186" y="-2111548"/>
            <a:ext cx="8655716" cy="8655716"/>
            <a:chOff x="0" y="0"/>
            <a:chExt cx="11540955" cy="1154095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540955" cy="11540955"/>
              <a:chOff x="0" y="0"/>
              <a:chExt cx="837653" cy="83765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37653" cy="837653"/>
              </a:xfrm>
              <a:custGeom>
                <a:avLst/>
                <a:gdLst/>
                <a:ahLst/>
                <a:cxnLst/>
                <a:rect r="r" b="b" t="t" l="l"/>
                <a:pathLst>
                  <a:path h="837653" w="837653">
                    <a:moveTo>
                      <a:pt x="418826" y="0"/>
                    </a:moveTo>
                    <a:cubicBezTo>
                      <a:pt x="187515" y="0"/>
                      <a:pt x="0" y="187515"/>
                      <a:pt x="0" y="418826"/>
                    </a:cubicBezTo>
                    <a:cubicBezTo>
                      <a:pt x="0" y="650138"/>
                      <a:pt x="187515" y="837653"/>
                      <a:pt x="418826" y="837653"/>
                    </a:cubicBezTo>
                    <a:cubicBezTo>
                      <a:pt x="650138" y="837653"/>
                      <a:pt x="837653" y="650138"/>
                      <a:pt x="837653" y="418826"/>
                    </a:cubicBezTo>
                    <a:cubicBezTo>
                      <a:pt x="837653" y="187515"/>
                      <a:pt x="650138" y="0"/>
                      <a:pt x="418826" y="0"/>
                    </a:cubicBezTo>
                    <a:close/>
                  </a:path>
                </a:pathLst>
              </a:custGeom>
              <a:solidFill>
                <a:srgbClr val="EDA711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8530" y="21380"/>
                <a:ext cx="680593" cy="737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56030" y="1379015"/>
              <a:ext cx="9828896" cy="9366640"/>
              <a:chOff x="0" y="0"/>
              <a:chExt cx="852913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529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52913">
                    <a:moveTo>
                      <a:pt x="426456" y="0"/>
                    </a:moveTo>
                    <a:cubicBezTo>
                      <a:pt x="190931" y="0"/>
                      <a:pt x="0" y="181951"/>
                      <a:pt x="0" y="406400"/>
                    </a:cubicBezTo>
                    <a:cubicBezTo>
                      <a:pt x="0" y="630849"/>
                      <a:pt x="190931" y="812800"/>
                      <a:pt x="426456" y="812800"/>
                    </a:cubicBezTo>
                    <a:cubicBezTo>
                      <a:pt x="661982" y="812800"/>
                      <a:pt x="852913" y="630849"/>
                      <a:pt x="852913" y="406400"/>
                    </a:cubicBezTo>
                    <a:cubicBezTo>
                      <a:pt x="852913" y="181951"/>
                      <a:pt x="661982" y="0"/>
                      <a:pt x="426456" y="0"/>
                    </a:cubicBezTo>
                    <a:close/>
                  </a:path>
                </a:pathLst>
              </a:custGeom>
              <a:solidFill>
                <a:srgbClr val="FFBC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9961" y="19050"/>
                <a:ext cx="692992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412322" y="1412340"/>
              <a:ext cx="8716310" cy="8716275"/>
              <a:chOff x="0" y="0"/>
              <a:chExt cx="6350000" cy="634997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-35999">
                <a:off x="-18188" y="-18188"/>
                <a:ext cx="6386376" cy="6386351"/>
              </a:xfrm>
              <a:custGeom>
                <a:avLst/>
                <a:gdLst/>
                <a:ahLst/>
                <a:cxnLst/>
                <a:rect r="r" b="b" t="t" l="l"/>
                <a:pathLst>
                  <a:path h="6386351" w="6386376">
                    <a:moveTo>
                      <a:pt x="6368014" y="3226461"/>
                    </a:moveTo>
                    <a:cubicBezTo>
                      <a:pt x="6349652" y="4979791"/>
                      <a:pt x="4913320" y="6386351"/>
                      <a:pt x="3159940" y="6367989"/>
                    </a:cubicBezTo>
                    <a:cubicBezTo>
                      <a:pt x="1406535" y="6349626"/>
                      <a:pt x="0" y="4913295"/>
                      <a:pt x="18362" y="3159965"/>
                    </a:cubicBezTo>
                    <a:cubicBezTo>
                      <a:pt x="36724" y="1406547"/>
                      <a:pt x="1473030" y="0"/>
                      <a:pt x="3226436" y="18362"/>
                    </a:cubicBezTo>
                    <a:cubicBezTo>
                      <a:pt x="4979842" y="36724"/>
                      <a:pt x="6386376" y="1473043"/>
                      <a:pt x="6368014" y="3226461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4948" t="-1095" r="-16817" b="-3164"/>
                </a:stretch>
              </a:blipFill>
            </p:spPr>
          </p:sp>
        </p:grpSp>
      </p:grpSp>
      <p:sp>
        <p:nvSpPr>
          <p:cNvPr name="TextBox 11" id="11"/>
          <p:cNvSpPr txBox="true"/>
          <p:nvPr/>
        </p:nvSpPr>
        <p:spPr>
          <a:xfrm rot="0">
            <a:off x="7336925" y="1213112"/>
            <a:ext cx="7706478" cy="1003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74"/>
              </a:lnSpc>
            </a:pPr>
            <a:r>
              <a:rPr lang="en-US" b="true" sz="6311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Architecture 📐🏗️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791181" y="3383712"/>
            <a:ext cx="10468119" cy="6320913"/>
            <a:chOff x="0" y="0"/>
            <a:chExt cx="13957492" cy="842788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971313" y="-38100"/>
              <a:ext cx="9664839" cy="81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38"/>
                </a:lnSpc>
              </a:pPr>
              <a:r>
                <a:rPr lang="en-US" sz="3865" b="true">
                  <a:solidFill>
                    <a:srgbClr val="D6801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Architecture Overview: 🔍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88332"/>
              <a:ext cx="13957492" cy="7239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47268" indent="-373634" lvl="1">
                <a:lnSpc>
                  <a:spcPts val="4845"/>
                </a:lnSpc>
                <a:buFont typeface="Arial"/>
                <a:buChar char="•"/>
              </a:pPr>
              <a:r>
                <a:rPr lang="en-US" sz="3461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 hybrid system integrating YOLOv8 object detection, YOLOv8 pose estimation, and object tracking to monitor construction site safety comprehensively.</a:t>
              </a:r>
            </a:p>
            <a:p>
              <a:pPr algn="l">
                <a:lnSpc>
                  <a:spcPts val="4845"/>
                </a:lnSpc>
              </a:pPr>
            </a:p>
            <a:p>
              <a:pPr algn="l" marL="747268" indent="-373634" lvl="1">
                <a:lnSpc>
                  <a:spcPts val="4845"/>
                </a:lnSpc>
                <a:buFont typeface="Arial"/>
                <a:buChar char="•"/>
              </a:pPr>
              <a:r>
                <a:rPr lang="en-US" sz="3461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Processes input images/videos, detects safety gear and objects, analyzes worker postures, tracks movements, and generates real-time safety alerts.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71952" y="-5834"/>
            <a:ext cx="5144095" cy="1036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4"/>
              </a:lnSpc>
              <a:spcBef>
                <a:spcPct val="0"/>
              </a:spcBef>
            </a:pPr>
            <a:r>
              <a:rPr lang="en-US" b="true" sz="5702">
                <a:solidFill>
                  <a:srgbClr val="78B153"/>
                </a:solidFill>
                <a:latin typeface="Poppins Bold"/>
                <a:ea typeface="Poppins Bold"/>
                <a:cs typeface="Poppins Bold"/>
                <a:sym typeface="Poppins Bold"/>
              </a:rPr>
              <a:t>Flow Diagram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88453" y="390555"/>
            <a:ext cx="12257483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75"/>
              </a:lnSpc>
            </a:pPr>
            <a:r>
              <a:rPr lang="en-US" b="true" sz="5896">
                <a:solidFill>
                  <a:srgbClr val="D6801C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 Details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90111" y="6660704"/>
            <a:ext cx="1528121" cy="15281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69319" lIns="69319" bIns="69319" rIns="69319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0111" y="4695355"/>
            <a:ext cx="1528121" cy="152812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69319" lIns="69319" bIns="69319" rIns="69319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90111" y="8625776"/>
            <a:ext cx="1528121" cy="152812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69319" lIns="69319" bIns="69319" rIns="69319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0111" y="2981977"/>
            <a:ext cx="1528121" cy="152812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69319" lIns="69319" bIns="69319" rIns="69319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69725" y="7094296"/>
            <a:ext cx="768893" cy="677587"/>
          </a:xfrm>
          <a:custGeom>
            <a:avLst/>
            <a:gdLst/>
            <a:ahLst/>
            <a:cxnLst/>
            <a:rect r="r" b="b" t="t" l="l"/>
            <a:pathLst>
              <a:path h="677587" w="768893">
                <a:moveTo>
                  <a:pt x="0" y="0"/>
                </a:moveTo>
                <a:lnTo>
                  <a:pt x="768893" y="0"/>
                </a:lnTo>
                <a:lnTo>
                  <a:pt x="768893" y="677587"/>
                </a:lnTo>
                <a:lnTo>
                  <a:pt x="0" y="677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69725" y="9082939"/>
            <a:ext cx="768893" cy="677587"/>
          </a:xfrm>
          <a:custGeom>
            <a:avLst/>
            <a:gdLst/>
            <a:ahLst/>
            <a:cxnLst/>
            <a:rect r="r" b="b" t="t" l="l"/>
            <a:pathLst>
              <a:path h="677587" w="768893">
                <a:moveTo>
                  <a:pt x="0" y="0"/>
                </a:moveTo>
                <a:lnTo>
                  <a:pt x="768893" y="0"/>
                </a:lnTo>
                <a:lnTo>
                  <a:pt x="768893" y="677588"/>
                </a:lnTo>
                <a:lnTo>
                  <a:pt x="0" y="67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29289" y="3207439"/>
            <a:ext cx="1049765" cy="1049765"/>
          </a:xfrm>
          <a:custGeom>
            <a:avLst/>
            <a:gdLst/>
            <a:ahLst/>
            <a:cxnLst/>
            <a:rect r="r" b="b" t="t" l="l"/>
            <a:pathLst>
              <a:path h="1049765" w="1049765">
                <a:moveTo>
                  <a:pt x="0" y="0"/>
                </a:moveTo>
                <a:lnTo>
                  <a:pt x="1049765" y="0"/>
                </a:lnTo>
                <a:lnTo>
                  <a:pt x="1049765" y="1049766"/>
                </a:lnTo>
                <a:lnTo>
                  <a:pt x="0" y="1049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78755" y="4808710"/>
            <a:ext cx="1499890" cy="1499890"/>
          </a:xfrm>
          <a:custGeom>
            <a:avLst/>
            <a:gdLst/>
            <a:ahLst/>
            <a:cxnLst/>
            <a:rect r="r" b="b" t="t" l="l"/>
            <a:pathLst>
              <a:path h="1499890" w="1499890">
                <a:moveTo>
                  <a:pt x="0" y="0"/>
                </a:moveTo>
                <a:lnTo>
                  <a:pt x="1499890" y="0"/>
                </a:lnTo>
                <a:lnTo>
                  <a:pt x="1499890" y="1499890"/>
                </a:lnTo>
                <a:lnTo>
                  <a:pt x="0" y="1499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067078" y="5162985"/>
            <a:ext cx="8485502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292828"/>
                </a:solidFill>
                <a:latin typeface="Poppins"/>
                <a:ea typeface="Poppins"/>
                <a:cs typeface="Poppins"/>
                <a:sym typeface="Poppins"/>
              </a:rPr>
              <a:t>Ultralytics YOLOv8 – state-of-the-art for object detection and pose estimation.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067078" y="7185416"/>
            <a:ext cx="8485502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292828"/>
                </a:solidFill>
                <a:latin typeface="Poppins"/>
                <a:ea typeface="Poppins"/>
                <a:cs typeface="Poppins"/>
                <a:sym typeface="Poppins"/>
              </a:rPr>
              <a:t>OpenCV (image processing), NumPy (numerical operations), Matplotlib/Seaborn (visualization).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067078" y="9191625"/>
            <a:ext cx="7403812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292828"/>
                </a:solidFill>
                <a:latin typeface="Poppins"/>
                <a:ea typeface="Poppins"/>
                <a:cs typeface="Poppins"/>
                <a:sym typeface="Poppins"/>
              </a:rPr>
              <a:t>Google Colab – cloud-based, GPU-enabled for efficient training.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067078" y="3390476"/>
            <a:ext cx="8485502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292828"/>
                </a:solidFill>
                <a:latin typeface="Poppins"/>
                <a:ea typeface="Poppins"/>
                <a:cs typeface="Poppins"/>
                <a:sym typeface="Poppins"/>
              </a:rPr>
              <a:t>Python 3.10 – versatile, widely supported for AI development.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2067078" y="2922071"/>
            <a:ext cx="6366939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D6801C"/>
                </a:solidFill>
                <a:latin typeface="Poppins Bold"/>
                <a:ea typeface="Poppins Bold"/>
                <a:cs typeface="Poppins Bold"/>
                <a:sym typeface="Poppins Bold"/>
              </a:rPr>
              <a:t>Programming Language: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067078" y="4655989"/>
            <a:ext cx="3908812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D6801C"/>
                </a:solidFill>
                <a:latin typeface="Poppins Bold"/>
                <a:ea typeface="Poppins Bold"/>
                <a:cs typeface="Poppins Bold"/>
                <a:sym typeface="Poppins Bold"/>
              </a:rPr>
              <a:t>Framework: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D6801C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67078" y="6680192"/>
            <a:ext cx="4242751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D6801C"/>
                </a:solidFill>
                <a:latin typeface="Poppins Bold"/>
                <a:ea typeface="Poppins Bold"/>
                <a:cs typeface="Poppins Bold"/>
                <a:sym typeface="Poppins Bold"/>
              </a:rPr>
              <a:t>Libraries: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67078" y="8702623"/>
            <a:ext cx="4242751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D6801C"/>
                </a:solidFill>
                <a:latin typeface="Poppins Bold"/>
                <a:ea typeface="Poppins Bold"/>
                <a:cs typeface="Poppins Bold"/>
                <a:sym typeface="Poppins Bold"/>
              </a:rPr>
              <a:t>Environment: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2540543" y="1835652"/>
            <a:ext cx="453699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 Stack:🏗️💻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39964" y="1797552"/>
            <a:ext cx="3606998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Dataset:🗂️📊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099540" y="2903021"/>
            <a:ext cx="7956229" cy="7166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52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Kaggle "Construction Site Safety Image Dataset" via Roboflow.</a:t>
            </a:r>
          </a:p>
          <a:p>
            <a:pPr algn="l">
              <a:lnSpc>
                <a:spcPts val="3528"/>
              </a:lnSpc>
            </a:pPr>
          </a:p>
          <a:p>
            <a:pPr algn="l" marL="518160" indent="-259080" lvl="1">
              <a:lnSpc>
                <a:spcPts val="352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Size: ~10,000 images split into train (70%), validation (20%), test (10%) sets.</a:t>
            </a:r>
          </a:p>
          <a:p>
            <a:pPr algn="l">
              <a:lnSpc>
                <a:spcPts val="3528"/>
              </a:lnSpc>
            </a:pPr>
          </a:p>
          <a:p>
            <a:pPr algn="l" marL="518160" indent="-259080" lvl="1">
              <a:lnSpc>
                <a:spcPts val="352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Classes: 10 (Hardhat, Mask, NO-Hardhat, NO-Mask, NO-Safety Vest, Person, Safety Cone, Safety Vest, Machinery, Vehicle).</a:t>
            </a:r>
          </a:p>
          <a:p>
            <a:pPr algn="l">
              <a:lnSpc>
                <a:spcPts val="3528"/>
              </a:lnSpc>
            </a:pPr>
          </a:p>
          <a:p>
            <a:pPr algn="l" marL="518160" indent="-259080" lvl="1">
              <a:lnSpc>
                <a:spcPts val="352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Annotations: Bounding boxes in YOLO format; no keypoint annotations for pose.</a:t>
            </a:r>
          </a:p>
          <a:p>
            <a:pPr algn="l">
              <a:lnSpc>
                <a:spcPts val="3528"/>
              </a:lnSpc>
            </a:pPr>
          </a:p>
          <a:p>
            <a:pPr algn="l" marL="518160" indent="-259080" lvl="1">
              <a:lnSpc>
                <a:spcPts val="352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Preprocessing: Resized to 640x640, normalized class counts, visualized imbalances with bar plots.</a:t>
            </a:r>
          </a:p>
        </p:txBody>
      </p:sp>
      <p:sp>
        <p:nvSpPr>
          <p:cNvPr name="AutoShape 30" id="30"/>
          <p:cNvSpPr/>
          <p:nvPr/>
        </p:nvSpPr>
        <p:spPr>
          <a:xfrm flipV="true">
            <a:off x="9824095" y="2981977"/>
            <a:ext cx="0" cy="70872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3878384" y="-63763"/>
            <a:ext cx="1861315" cy="1861315"/>
            <a:chOff x="0" y="0"/>
            <a:chExt cx="2481753" cy="2481753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2481753" cy="2481753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5" id="35"/>
            <p:cNvSpPr/>
            <p:nvPr/>
          </p:nvSpPr>
          <p:spPr>
            <a:xfrm flipH="false" flipV="false" rot="0">
              <a:off x="466853" y="657283"/>
              <a:ext cx="1548046" cy="1217151"/>
            </a:xfrm>
            <a:custGeom>
              <a:avLst/>
              <a:gdLst/>
              <a:ahLst/>
              <a:cxnLst/>
              <a:rect r="r" b="b" t="t" l="l"/>
              <a:pathLst>
                <a:path h="1217151" w="1548046">
                  <a:moveTo>
                    <a:pt x="0" y="0"/>
                  </a:moveTo>
                  <a:lnTo>
                    <a:pt x="1548047" y="0"/>
                  </a:lnTo>
                  <a:lnTo>
                    <a:pt x="1548047" y="1217151"/>
                  </a:lnTo>
                  <a:lnTo>
                    <a:pt x="0" y="1217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DAGiSVAIPTg</dc:identifier>
  <dcterms:modified xsi:type="dcterms:W3CDTF">2011-08-01T06:04:30Z</dcterms:modified>
  <cp:revision>1</cp:revision>
  <dc:title>Machine Learning Project</dc:title>
</cp:coreProperties>
</file>